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0"/>
  </p:notesMasterIdLst>
  <p:handoutMasterIdLst>
    <p:handoutMasterId r:id="rId31"/>
  </p:handoutMasterIdLst>
  <p:sldIdLst>
    <p:sldId id="256" r:id="rId5"/>
    <p:sldId id="294" r:id="rId6"/>
    <p:sldId id="297" r:id="rId7"/>
    <p:sldId id="342" r:id="rId8"/>
    <p:sldId id="343" r:id="rId9"/>
    <p:sldId id="344" r:id="rId10"/>
    <p:sldId id="345" r:id="rId11"/>
    <p:sldId id="346" r:id="rId12"/>
    <p:sldId id="317" r:id="rId13"/>
    <p:sldId id="320" r:id="rId14"/>
    <p:sldId id="347" r:id="rId15"/>
    <p:sldId id="335" r:id="rId16"/>
    <p:sldId id="349" r:id="rId17"/>
    <p:sldId id="348" r:id="rId18"/>
    <p:sldId id="350" r:id="rId19"/>
    <p:sldId id="356" r:id="rId20"/>
    <p:sldId id="355" r:id="rId21"/>
    <p:sldId id="354" r:id="rId22"/>
    <p:sldId id="358" r:id="rId23"/>
    <p:sldId id="359" r:id="rId24"/>
    <p:sldId id="361" r:id="rId25"/>
    <p:sldId id="364" r:id="rId26"/>
    <p:sldId id="362" r:id="rId27"/>
    <p:sldId id="360" r:id="rId28"/>
    <p:sldId id="363" r:id="rId29"/>
  </p:sldIdLst>
  <p:sldSz cx="9144000" cy="6858000" type="screen4x3"/>
  <p:notesSz cx="6889750" cy="10021888"/>
  <p:defaultTextStyle>
    <a:defPPr>
      <a:defRPr lang="en-US"/>
    </a:defPPr>
    <a:lvl1pPr algn="l" rtl="0" fontAlgn="base">
      <a:spcBef>
        <a:spcPct val="0"/>
      </a:spcBef>
      <a:spcAft>
        <a:spcPct val="0"/>
      </a:spcAft>
      <a:defRPr sz="1200" kern="1200">
        <a:solidFill>
          <a:schemeClr val="tx1"/>
        </a:solidFill>
        <a:latin typeface="Helvetica" pitchFamily="34" charset="0"/>
        <a:ea typeface="ヒラギノ角ゴ ProN W3" pitchFamily="-84" charset="-128"/>
        <a:cs typeface="+mn-cs"/>
        <a:sym typeface="Helvetica" pitchFamily="34" charset="0"/>
      </a:defRPr>
    </a:lvl1pPr>
    <a:lvl2pPr marL="457200" algn="l" rtl="0" fontAlgn="base">
      <a:spcBef>
        <a:spcPct val="0"/>
      </a:spcBef>
      <a:spcAft>
        <a:spcPct val="0"/>
      </a:spcAft>
      <a:defRPr sz="1200" kern="1200">
        <a:solidFill>
          <a:schemeClr val="tx1"/>
        </a:solidFill>
        <a:latin typeface="Helvetica" pitchFamily="34" charset="0"/>
        <a:ea typeface="ヒラギノ角ゴ ProN W3" pitchFamily="-84" charset="-128"/>
        <a:cs typeface="+mn-cs"/>
        <a:sym typeface="Helvetica" pitchFamily="34" charset="0"/>
      </a:defRPr>
    </a:lvl2pPr>
    <a:lvl3pPr marL="914400" algn="l" rtl="0" fontAlgn="base">
      <a:spcBef>
        <a:spcPct val="0"/>
      </a:spcBef>
      <a:spcAft>
        <a:spcPct val="0"/>
      </a:spcAft>
      <a:defRPr sz="1200" kern="1200">
        <a:solidFill>
          <a:schemeClr val="tx1"/>
        </a:solidFill>
        <a:latin typeface="Helvetica" pitchFamily="34" charset="0"/>
        <a:ea typeface="ヒラギノ角ゴ ProN W3" pitchFamily="-84" charset="-128"/>
        <a:cs typeface="+mn-cs"/>
        <a:sym typeface="Helvetica" pitchFamily="34" charset="0"/>
      </a:defRPr>
    </a:lvl3pPr>
    <a:lvl4pPr marL="1371600" algn="l" rtl="0" fontAlgn="base">
      <a:spcBef>
        <a:spcPct val="0"/>
      </a:spcBef>
      <a:spcAft>
        <a:spcPct val="0"/>
      </a:spcAft>
      <a:defRPr sz="1200" kern="1200">
        <a:solidFill>
          <a:schemeClr val="tx1"/>
        </a:solidFill>
        <a:latin typeface="Helvetica" pitchFamily="34" charset="0"/>
        <a:ea typeface="ヒラギノ角ゴ ProN W3" pitchFamily="-84" charset="-128"/>
        <a:cs typeface="+mn-cs"/>
        <a:sym typeface="Helvetica" pitchFamily="34" charset="0"/>
      </a:defRPr>
    </a:lvl4pPr>
    <a:lvl5pPr marL="1828800" algn="l" rtl="0" fontAlgn="base">
      <a:spcBef>
        <a:spcPct val="0"/>
      </a:spcBef>
      <a:spcAft>
        <a:spcPct val="0"/>
      </a:spcAft>
      <a:defRPr sz="1200" kern="1200">
        <a:solidFill>
          <a:schemeClr val="tx1"/>
        </a:solidFill>
        <a:latin typeface="Helvetica" pitchFamily="34" charset="0"/>
        <a:ea typeface="ヒラギノ角ゴ ProN W3" pitchFamily="-84" charset="-128"/>
        <a:cs typeface="+mn-cs"/>
        <a:sym typeface="Helvetica" pitchFamily="34" charset="0"/>
      </a:defRPr>
    </a:lvl5pPr>
    <a:lvl6pPr marL="2286000" algn="l" defTabSz="914400" rtl="0" eaLnBrk="1" latinLnBrk="0" hangingPunct="1">
      <a:defRPr sz="1200" kern="1200">
        <a:solidFill>
          <a:schemeClr val="tx1"/>
        </a:solidFill>
        <a:latin typeface="Helvetica" pitchFamily="34" charset="0"/>
        <a:ea typeface="ヒラギノ角ゴ ProN W3" pitchFamily="-84" charset="-128"/>
        <a:cs typeface="+mn-cs"/>
        <a:sym typeface="Helvetica" pitchFamily="34" charset="0"/>
      </a:defRPr>
    </a:lvl6pPr>
    <a:lvl7pPr marL="2743200" algn="l" defTabSz="914400" rtl="0" eaLnBrk="1" latinLnBrk="0" hangingPunct="1">
      <a:defRPr sz="1200" kern="1200">
        <a:solidFill>
          <a:schemeClr val="tx1"/>
        </a:solidFill>
        <a:latin typeface="Helvetica" pitchFamily="34" charset="0"/>
        <a:ea typeface="ヒラギノ角ゴ ProN W3" pitchFamily="-84" charset="-128"/>
        <a:cs typeface="+mn-cs"/>
        <a:sym typeface="Helvetica" pitchFamily="34" charset="0"/>
      </a:defRPr>
    </a:lvl7pPr>
    <a:lvl8pPr marL="3200400" algn="l" defTabSz="914400" rtl="0" eaLnBrk="1" latinLnBrk="0" hangingPunct="1">
      <a:defRPr sz="1200" kern="1200">
        <a:solidFill>
          <a:schemeClr val="tx1"/>
        </a:solidFill>
        <a:latin typeface="Helvetica" pitchFamily="34" charset="0"/>
        <a:ea typeface="ヒラギノ角ゴ ProN W3" pitchFamily="-84" charset="-128"/>
        <a:cs typeface="+mn-cs"/>
        <a:sym typeface="Helvetica" pitchFamily="34" charset="0"/>
      </a:defRPr>
    </a:lvl8pPr>
    <a:lvl9pPr marL="3657600" algn="l" defTabSz="914400" rtl="0" eaLnBrk="1" latinLnBrk="0" hangingPunct="1">
      <a:defRPr sz="1200" kern="1200">
        <a:solidFill>
          <a:schemeClr val="tx1"/>
        </a:solidFill>
        <a:latin typeface="Helvetica" pitchFamily="34" charset="0"/>
        <a:ea typeface="ヒラギノ角ゴ ProN W3" pitchFamily="-84" charset="-128"/>
        <a:cs typeface="+mn-cs"/>
        <a:sym typeface="Helvetic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SH3-NB-MASTR" initials="MASTR" lastIdx="5" clrIdx="0"/>
  <p:cmAuthor id="1" name="Andreas von Felten" initials="AvF" lastIdx="16" clrIdx="1"/>
  <p:cmAuthor id="2" name="Brändli Martin" initials="br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FF"/>
    <a:srgbClr val="00B0F0"/>
    <a:srgbClr val="66FF66"/>
    <a:srgbClr val="3DB38E"/>
    <a:srgbClr val="05E6EB"/>
    <a:srgbClr val="18D8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1" autoAdjust="0"/>
    <p:restoredTop sz="91187" autoAdjust="0"/>
  </p:normalViewPr>
  <p:slideViewPr>
    <p:cSldViewPr snapToGrid="0">
      <p:cViewPr varScale="1">
        <p:scale>
          <a:sx n="120" d="100"/>
          <a:sy n="120" d="100"/>
        </p:scale>
        <p:origin x="1806" y="96"/>
      </p:cViewPr>
      <p:guideLst>
        <p:guide orient="horz" pos="2160"/>
        <p:guide pos="2880"/>
      </p:guideLst>
    </p:cSldViewPr>
  </p:slideViewPr>
  <p:outlineViewPr>
    <p:cViewPr>
      <p:scale>
        <a:sx n="33" d="100"/>
        <a:sy n="33" d="100"/>
      </p:scale>
      <p:origin x="0" y="-834"/>
    </p:cViewPr>
  </p:outlineViewPr>
  <p:notesTextViewPr>
    <p:cViewPr>
      <p:scale>
        <a:sx n="1" d="1"/>
        <a:sy n="1" d="1"/>
      </p:scale>
      <p:origin x="0" y="0"/>
    </p:cViewPr>
  </p:notesTextViewPr>
  <p:notesViewPr>
    <p:cSldViewPr snapToGrid="0">
      <p:cViewPr varScale="1">
        <p:scale>
          <a:sx n="78" d="100"/>
          <a:sy n="78" d="100"/>
        </p:scale>
        <p:origin x="3978" y="102"/>
      </p:cViewPr>
      <p:guideLst>
        <p:guide orient="horz" pos="3158"/>
        <p:guide pos="217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86040" cy="502375"/>
          </a:xfrm>
          <a:prstGeom prst="rect">
            <a:avLst/>
          </a:prstGeom>
        </p:spPr>
        <p:txBody>
          <a:bodyPr vert="horz" lIns="92262" tIns="46130" rIns="92262" bIns="46130" rtlCol="0"/>
          <a:lstStyle>
            <a:lvl1pPr algn="l">
              <a:defRPr sz="1200"/>
            </a:lvl1pPr>
          </a:lstStyle>
          <a:p>
            <a:pPr>
              <a:defRPr/>
            </a:pPr>
            <a:r>
              <a:rPr lang="de-CH"/>
              <a:t>abgelegt bei H:\EVKAA\kommunikation\praesentationen\totalrevision_laufbahnreglement\201808 Präsentation Eltern Übertritt.pptx</a:t>
            </a:r>
            <a:endParaRPr lang="de-CH" dirty="0"/>
          </a:p>
        </p:txBody>
      </p:sp>
      <p:sp>
        <p:nvSpPr>
          <p:cNvPr id="3" name="Datumsplatzhalter 2"/>
          <p:cNvSpPr>
            <a:spLocks noGrp="1"/>
          </p:cNvSpPr>
          <p:nvPr>
            <p:ph type="dt" sz="quarter" idx="1"/>
          </p:nvPr>
        </p:nvSpPr>
        <p:spPr>
          <a:xfrm>
            <a:off x="3902104" y="0"/>
            <a:ext cx="2986040" cy="502375"/>
          </a:xfrm>
          <a:prstGeom prst="rect">
            <a:avLst/>
          </a:prstGeom>
        </p:spPr>
        <p:txBody>
          <a:bodyPr vert="horz" lIns="92262" tIns="46130" rIns="92262" bIns="46130" rtlCol="0"/>
          <a:lstStyle>
            <a:lvl1pPr algn="r">
              <a:defRPr sz="1200"/>
            </a:lvl1pPr>
          </a:lstStyle>
          <a:p>
            <a:pPr>
              <a:defRPr/>
            </a:pPr>
            <a:r>
              <a:rPr lang="de-DE"/>
              <a:t>August 2018</a:t>
            </a:r>
            <a:endParaRPr lang="de-CH" dirty="0"/>
          </a:p>
        </p:txBody>
      </p:sp>
      <p:sp>
        <p:nvSpPr>
          <p:cNvPr id="4" name="Fußzeilenplatzhalter 3"/>
          <p:cNvSpPr>
            <a:spLocks noGrp="1"/>
          </p:cNvSpPr>
          <p:nvPr>
            <p:ph type="ftr" sz="quarter" idx="2"/>
          </p:nvPr>
        </p:nvSpPr>
        <p:spPr>
          <a:xfrm>
            <a:off x="2" y="9517914"/>
            <a:ext cx="2986040" cy="502375"/>
          </a:xfrm>
          <a:prstGeom prst="rect">
            <a:avLst/>
          </a:prstGeom>
        </p:spPr>
        <p:txBody>
          <a:bodyPr vert="horz" lIns="92262" tIns="46130" rIns="92262" bIns="46130" rtlCol="0" anchor="b"/>
          <a:lstStyle>
            <a:lvl1pPr algn="l">
              <a:defRPr sz="1200"/>
            </a:lvl1pPr>
          </a:lstStyle>
          <a:p>
            <a:pPr>
              <a:defRPr/>
            </a:pPr>
            <a:endParaRPr lang="de-CH" dirty="0"/>
          </a:p>
        </p:txBody>
      </p:sp>
      <p:sp>
        <p:nvSpPr>
          <p:cNvPr id="5" name="Foliennummernplatzhalter 4"/>
          <p:cNvSpPr>
            <a:spLocks noGrp="1"/>
          </p:cNvSpPr>
          <p:nvPr>
            <p:ph type="sldNum" sz="quarter" idx="3"/>
          </p:nvPr>
        </p:nvSpPr>
        <p:spPr>
          <a:xfrm>
            <a:off x="3902104" y="9517914"/>
            <a:ext cx="2986040" cy="502375"/>
          </a:xfrm>
          <a:prstGeom prst="rect">
            <a:avLst/>
          </a:prstGeom>
        </p:spPr>
        <p:txBody>
          <a:bodyPr vert="horz" lIns="92262" tIns="46130" rIns="92262" bIns="46130" rtlCol="0" anchor="b"/>
          <a:lstStyle>
            <a:lvl1pPr algn="r">
              <a:defRPr sz="1200"/>
            </a:lvl1pPr>
          </a:lstStyle>
          <a:p>
            <a:pPr>
              <a:defRPr/>
            </a:pPr>
            <a:fld id="{CF942909-D66D-43BF-96F1-9EC3C08954E9}" type="slidenum">
              <a:rPr lang="de-CH"/>
              <a:pPr>
                <a:defRPr/>
              </a:pPr>
              <a:t>‹Nr.›</a:t>
            </a:fld>
            <a:endParaRPr lang="de-CH" dirty="0"/>
          </a:p>
        </p:txBody>
      </p:sp>
    </p:spTree>
    <p:extLst>
      <p:ext uri="{BB962C8B-B14F-4D97-AF65-F5344CB8AC3E}">
        <p14:creationId xmlns:p14="http://schemas.microsoft.com/office/powerpoint/2010/main" val="31681861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86040" cy="502375"/>
          </a:xfrm>
          <a:prstGeom prst="rect">
            <a:avLst/>
          </a:prstGeom>
        </p:spPr>
        <p:txBody>
          <a:bodyPr vert="horz" lIns="92262" tIns="46130" rIns="92262" bIns="46130" rtlCol="0"/>
          <a:lstStyle>
            <a:lvl1pPr algn="l">
              <a:defRPr sz="1200"/>
            </a:lvl1pPr>
          </a:lstStyle>
          <a:p>
            <a:pPr>
              <a:defRPr/>
            </a:pPr>
            <a:r>
              <a:rPr lang="de-CH"/>
              <a:t>abgelegt bei H:\EVKAA\kommunikation\praesentationen\totalrevision_laufbahnreglement\201808 Präsentation Eltern Übertritt.pptx</a:t>
            </a:r>
            <a:endParaRPr lang="de-CH" dirty="0"/>
          </a:p>
        </p:txBody>
      </p:sp>
      <p:sp>
        <p:nvSpPr>
          <p:cNvPr id="3" name="Datumsplatzhalter 2"/>
          <p:cNvSpPr>
            <a:spLocks noGrp="1"/>
          </p:cNvSpPr>
          <p:nvPr>
            <p:ph type="dt" idx="1"/>
          </p:nvPr>
        </p:nvSpPr>
        <p:spPr>
          <a:xfrm>
            <a:off x="3902104" y="0"/>
            <a:ext cx="2986040" cy="502375"/>
          </a:xfrm>
          <a:prstGeom prst="rect">
            <a:avLst/>
          </a:prstGeom>
        </p:spPr>
        <p:txBody>
          <a:bodyPr vert="horz" lIns="92262" tIns="46130" rIns="92262" bIns="46130" rtlCol="0"/>
          <a:lstStyle>
            <a:lvl1pPr algn="r">
              <a:defRPr sz="1200"/>
            </a:lvl1pPr>
          </a:lstStyle>
          <a:p>
            <a:pPr>
              <a:defRPr/>
            </a:pPr>
            <a:r>
              <a:rPr lang="de-DE"/>
              <a:t>August 2018</a:t>
            </a:r>
            <a:endParaRPr lang="de-CH" dirty="0"/>
          </a:p>
        </p:txBody>
      </p:sp>
      <p:sp>
        <p:nvSpPr>
          <p:cNvPr id="4" name="Folienbildplatzhalt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2262" tIns="46130" rIns="92262" bIns="46130" rtlCol="0" anchor="ctr"/>
          <a:lstStyle/>
          <a:p>
            <a:pPr lvl="0"/>
            <a:endParaRPr lang="de-CH" noProof="0" dirty="0"/>
          </a:p>
        </p:txBody>
      </p:sp>
      <p:sp>
        <p:nvSpPr>
          <p:cNvPr id="5" name="Notizenplatzhalter 4"/>
          <p:cNvSpPr>
            <a:spLocks noGrp="1"/>
          </p:cNvSpPr>
          <p:nvPr>
            <p:ph type="body" sz="quarter" idx="3"/>
          </p:nvPr>
        </p:nvSpPr>
        <p:spPr>
          <a:xfrm>
            <a:off x="689460" y="4761360"/>
            <a:ext cx="5510835" cy="4510170"/>
          </a:xfrm>
          <a:prstGeom prst="rect">
            <a:avLst/>
          </a:prstGeom>
        </p:spPr>
        <p:txBody>
          <a:bodyPr vert="horz" lIns="218040" tIns="46130" rIns="92262" bIns="4613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6" name="Fußzeilenplatzhalter 5"/>
          <p:cNvSpPr>
            <a:spLocks noGrp="1"/>
          </p:cNvSpPr>
          <p:nvPr>
            <p:ph type="ftr" sz="quarter" idx="4"/>
          </p:nvPr>
        </p:nvSpPr>
        <p:spPr>
          <a:xfrm>
            <a:off x="2" y="9517914"/>
            <a:ext cx="2986040" cy="502375"/>
          </a:xfrm>
          <a:prstGeom prst="rect">
            <a:avLst/>
          </a:prstGeom>
        </p:spPr>
        <p:txBody>
          <a:bodyPr vert="horz" lIns="92262" tIns="46130" rIns="92262" bIns="46130" rtlCol="0" anchor="b"/>
          <a:lstStyle>
            <a:lvl1pPr algn="l">
              <a:defRPr sz="1200"/>
            </a:lvl1pPr>
          </a:lstStyle>
          <a:p>
            <a:pPr>
              <a:defRPr/>
            </a:pPr>
            <a:endParaRPr lang="de-CH" dirty="0"/>
          </a:p>
        </p:txBody>
      </p:sp>
      <p:sp>
        <p:nvSpPr>
          <p:cNvPr id="7" name="Foliennummernplatzhalter 6"/>
          <p:cNvSpPr>
            <a:spLocks noGrp="1"/>
          </p:cNvSpPr>
          <p:nvPr>
            <p:ph type="sldNum" sz="quarter" idx="5"/>
          </p:nvPr>
        </p:nvSpPr>
        <p:spPr>
          <a:xfrm>
            <a:off x="3902104" y="9517914"/>
            <a:ext cx="2986040" cy="502375"/>
          </a:xfrm>
          <a:prstGeom prst="rect">
            <a:avLst/>
          </a:prstGeom>
        </p:spPr>
        <p:txBody>
          <a:bodyPr vert="horz" lIns="92262" tIns="46130" rIns="92262" bIns="46130" rtlCol="0" anchor="b"/>
          <a:lstStyle>
            <a:lvl1pPr algn="r">
              <a:defRPr sz="1200"/>
            </a:lvl1pPr>
          </a:lstStyle>
          <a:p>
            <a:pPr>
              <a:defRPr/>
            </a:pPr>
            <a:fld id="{5FB022F9-9BF5-4E5C-95D8-5D0970892072}" type="slidenum">
              <a:rPr lang="de-CH"/>
              <a:pPr>
                <a:defRPr/>
              </a:pPr>
              <a:t>‹Nr.›</a:t>
            </a:fld>
            <a:endParaRPr lang="de-CH" dirty="0"/>
          </a:p>
        </p:txBody>
      </p:sp>
    </p:spTree>
    <p:extLst>
      <p:ext uri="{BB962C8B-B14F-4D97-AF65-F5344CB8AC3E}">
        <p14:creationId xmlns:p14="http://schemas.microsoft.com/office/powerpoint/2010/main" val="304302318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8040" numCol="1" anchor="t" anchorCtr="0" compatLnSpc="1">
            <a:prstTxWarp prst="textNoShape">
              <a:avLst/>
            </a:prstTxWarp>
          </a:bodyPr>
          <a:lstStyle/>
          <a:p>
            <a:r>
              <a:rPr lang="de-CH" altLang="de-DE" dirty="0"/>
              <a:t>Begrüssung</a:t>
            </a:r>
          </a:p>
          <a:p>
            <a:endParaRPr lang="de-CH" altLang="de-DE" dirty="0"/>
          </a:p>
        </p:txBody>
      </p:sp>
      <p:sp>
        <p:nvSpPr>
          <p:cNvPr id="409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09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E50FD3-98F4-43CC-9FEF-8C4DAF3A58DE}" type="slidenum">
              <a:rPr lang="de-CH" altLang="de-DE" smtClean="0">
                <a:latin typeface="Helvetica" pitchFamily="34" charset="0"/>
              </a:rPr>
              <a:pPr eaLnBrk="1" hangingPunct="1">
                <a:spcBef>
                  <a:spcPct val="0"/>
                </a:spcBef>
              </a:pPr>
              <a:t>1</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Die Kontrollprüfung steht als Aussensicht bei Uneinigkeit zur Verfügung.</a:t>
            </a:r>
          </a:p>
          <a:p>
            <a:r>
              <a:rPr lang="de-CH" altLang="de-DE" dirty="0"/>
              <a:t>Die Durchführung inklusive Korrektur erfolgt durch den Kanton.</a:t>
            </a:r>
          </a:p>
          <a:p>
            <a:r>
              <a:rPr lang="de-CH" altLang="de-DE" dirty="0"/>
              <a:t>Sie erfolgt an bezeichneten Schulstandorten.</a:t>
            </a:r>
          </a:p>
          <a:p>
            <a:r>
              <a:rPr lang="de-CH" altLang="de-DE" b="1" dirty="0">
                <a:solidFill>
                  <a:srgbClr val="FFC000"/>
                </a:solidFill>
              </a:rPr>
              <a:t>Beschwerdemöglichkeit:</a:t>
            </a:r>
          </a:p>
          <a:p>
            <a:r>
              <a:rPr lang="de-CH" dirty="0">
                <a:solidFill>
                  <a:srgbClr val="FFC000"/>
                </a:solidFill>
              </a:rPr>
              <a:t>Gegen die Mitteilung des Kontrollprüfungsresultats besteht keine Beschwerdemöglichkeit. Hingegen kann gegen die </a:t>
            </a:r>
            <a:r>
              <a:rPr lang="de-CH" dirty="0" err="1">
                <a:solidFill>
                  <a:srgbClr val="FFC000"/>
                </a:solidFill>
              </a:rPr>
              <a:t>Übertrittsverfügung</a:t>
            </a:r>
            <a:r>
              <a:rPr lang="de-CH" dirty="0">
                <a:solidFill>
                  <a:srgbClr val="FFC000"/>
                </a:solidFill>
              </a:rPr>
              <a:t> der Schulleitungskonferenz innerhalb von 10 Tagen ab Zustellung Beschwerde beim Departement für Bildung und Kultur geführt werden. </a:t>
            </a:r>
          </a:p>
          <a:p>
            <a:endParaRPr lang="de-CH" altLang="de-DE" dirty="0"/>
          </a:p>
        </p:txBody>
      </p:sp>
      <p:sp>
        <p:nvSpPr>
          <p:cNvPr id="6554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554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88D048-9C16-4A0D-B29F-E66408A73158}" type="slidenum">
              <a:rPr lang="de-CH" altLang="de-DE" smtClean="0">
                <a:latin typeface="Helvetica" pitchFamily="34" charset="0"/>
              </a:rPr>
              <a:pPr eaLnBrk="1" hangingPunct="1">
                <a:spcBef>
                  <a:spcPct val="0"/>
                </a:spcBef>
              </a:pPr>
              <a:t>10</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554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554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88D048-9C16-4A0D-B29F-E66408A73158}" type="slidenum">
              <a:rPr lang="de-CH" altLang="de-DE" smtClean="0">
                <a:latin typeface="Helvetica" pitchFamily="34" charset="0"/>
              </a:rPr>
              <a:pPr eaLnBrk="1" hangingPunct="1">
                <a:spcBef>
                  <a:spcPct val="0"/>
                </a:spcBef>
              </a:pPr>
              <a:t>11</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423233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12</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13</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96132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14</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425734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15</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420906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16</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08512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17</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069523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18</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63346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19</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42062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Symbol" pitchFamily="18" charset="2"/>
              <a:buNone/>
            </a:pPr>
            <a:r>
              <a:rPr lang="de-CH" altLang="de-DE" dirty="0"/>
              <a:t>Sie sehen die Themen dieser Präsentation. Sie erhalten Informationen zu den grundlegenden Aspekten des Übertritts.</a:t>
            </a:r>
          </a:p>
        </p:txBody>
      </p:sp>
      <p:sp>
        <p:nvSpPr>
          <p:cNvPr id="41988"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1989"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ABAE12-DF35-4DC1-8A51-F3FF21EA7B54}" type="slidenum">
              <a:rPr lang="de-CH" altLang="de-DE" smtClean="0">
                <a:latin typeface="Helvetica" pitchFamily="34" charset="0"/>
              </a:rPr>
              <a:pPr eaLnBrk="1" hangingPunct="1">
                <a:spcBef>
                  <a:spcPct val="0"/>
                </a:spcBef>
              </a:pPr>
              <a:t>2</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20</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821670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21</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89230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22</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4243019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23</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666795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24</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59690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6656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656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7D136-E077-45C7-8BA8-585C3301A50C}" type="slidenum">
              <a:rPr lang="de-CH" altLang="de-DE" smtClean="0">
                <a:latin typeface="Helvetica" pitchFamily="34" charset="0"/>
              </a:rPr>
              <a:pPr eaLnBrk="1" hangingPunct="1">
                <a:spcBef>
                  <a:spcPct val="0"/>
                </a:spcBef>
              </a:pPr>
              <a:t>25</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05772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a:p>
            <a:endParaRPr lang="de-CH" altLang="de-DE" dirty="0"/>
          </a:p>
        </p:txBody>
      </p:sp>
      <p:sp>
        <p:nvSpPr>
          <p:cNvPr id="4506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506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A9344F-D52F-405C-9CE5-439F6D9DD44C}" type="slidenum">
              <a:rPr lang="de-CH" altLang="de-DE" smtClean="0">
                <a:latin typeface="Helvetica" pitchFamily="34" charset="0"/>
              </a:rPr>
              <a:pPr eaLnBrk="1" hangingPunct="1">
                <a:spcBef>
                  <a:spcPct val="0"/>
                </a:spcBef>
              </a:pPr>
              <a:t>3</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Sie sehen die Kernpunkte des Verfahrens. </a:t>
            </a:r>
          </a:p>
          <a:p>
            <a:pPr marL="173070" indent="-173070">
              <a:buFont typeface="Symbol" panose="05050102010706020507" pitchFamily="18" charset="2"/>
              <a:buChar char="-"/>
            </a:pPr>
            <a:r>
              <a:rPr lang="de-CH" altLang="de-DE" dirty="0"/>
              <a:t>Der Übertritt ist regional koordiniert. Die Verantwortlichen sind die Schulen des Schulkreises</a:t>
            </a:r>
          </a:p>
          <a:p>
            <a:pPr marL="173070" indent="-173070">
              <a:buFont typeface="Symbol" panose="05050102010706020507" pitchFamily="18" charset="2"/>
              <a:buChar char="-"/>
            </a:pPr>
            <a:r>
              <a:rPr lang="de-CH" altLang="de-DE" dirty="0"/>
              <a:t>Die Eltern und die Schülerinnen und Schüler sind in den Prozess mit eingebunden: Standortgespräche und </a:t>
            </a:r>
            <a:r>
              <a:rPr lang="de-CH" altLang="de-DE" dirty="0" err="1"/>
              <a:t>Übertrittsgespräche</a:t>
            </a:r>
            <a:r>
              <a:rPr lang="de-CH" altLang="de-DE" dirty="0"/>
              <a:t> bilden wichtige Grundlagen für den Übertritt. </a:t>
            </a:r>
          </a:p>
          <a:p>
            <a:pPr marL="173070" indent="-173070">
              <a:buFont typeface="Symbol" panose="05050102010706020507" pitchFamily="18" charset="2"/>
              <a:buChar char="-"/>
            </a:pPr>
            <a:r>
              <a:rPr lang="de-CH" altLang="de-DE" dirty="0"/>
              <a:t>Die Empfehlung der Lehrperson folgt kantonal einheitlichen Kriterien. Dies wird durch standardisierte Instrumente und Formulare gesichert, welche Sie heute auch kennenlernen.</a:t>
            </a:r>
          </a:p>
          <a:p>
            <a:pPr marL="173070" indent="-173070">
              <a:buFont typeface="Symbol" panose="05050102010706020507" pitchFamily="18" charset="2"/>
              <a:buChar char="-"/>
            </a:pPr>
            <a:r>
              <a:rPr lang="de-CH" altLang="de-DE" dirty="0"/>
              <a:t>Auch wenn es nicht der Normalfall ist, so kann bei Uneinigkeit eine Aussensicht Klärung bieten (siehe auch Folie 9).</a:t>
            </a:r>
          </a:p>
        </p:txBody>
      </p:sp>
      <p:sp>
        <p:nvSpPr>
          <p:cNvPr id="4506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506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A9344F-D52F-405C-9CE5-439F6D9DD44C}" type="slidenum">
              <a:rPr lang="de-CH" altLang="de-DE" smtClean="0">
                <a:latin typeface="Helvetica" pitchFamily="34" charset="0"/>
              </a:rPr>
              <a:pPr eaLnBrk="1" hangingPunct="1">
                <a:spcBef>
                  <a:spcPct val="0"/>
                </a:spcBef>
              </a:pPr>
              <a:t>4</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17994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4506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506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A9344F-D52F-405C-9CE5-439F6D9DD44C}" type="slidenum">
              <a:rPr lang="de-CH" altLang="de-DE" smtClean="0">
                <a:latin typeface="Helvetica" pitchFamily="34" charset="0"/>
              </a:rPr>
              <a:pPr eaLnBrk="1" hangingPunct="1">
                <a:spcBef>
                  <a:spcPct val="0"/>
                </a:spcBef>
              </a:pPr>
              <a:t>5</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00975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4506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506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A9344F-D52F-405C-9CE5-439F6D9DD44C}" type="slidenum">
              <a:rPr lang="de-CH" altLang="de-DE" smtClean="0">
                <a:latin typeface="Helvetica" pitchFamily="34" charset="0"/>
              </a:rPr>
              <a:pPr eaLnBrk="1" hangingPunct="1">
                <a:spcBef>
                  <a:spcPct val="0"/>
                </a:spcBef>
              </a:pPr>
              <a:t>6</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118843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4506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506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A9344F-D52F-405C-9CE5-439F6D9DD44C}" type="slidenum">
              <a:rPr lang="de-CH" altLang="de-DE" smtClean="0">
                <a:latin typeface="Helvetica" pitchFamily="34" charset="0"/>
              </a:rPr>
              <a:pPr eaLnBrk="1" hangingPunct="1">
                <a:spcBef>
                  <a:spcPct val="0"/>
                </a:spcBef>
              </a:pPr>
              <a:t>7</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282581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a:p>
        </p:txBody>
      </p:sp>
      <p:sp>
        <p:nvSpPr>
          <p:cNvPr id="4506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45061"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A9344F-D52F-405C-9CE5-439F6D9DD44C}" type="slidenum">
              <a:rPr lang="de-CH" altLang="de-DE" smtClean="0">
                <a:latin typeface="Helvetica" pitchFamily="34" charset="0"/>
              </a:rPr>
              <a:pPr eaLnBrk="1" hangingPunct="1">
                <a:spcBef>
                  <a:spcPct val="0"/>
                </a:spcBef>
              </a:pPr>
              <a:t>8</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extLst>
      <p:ext uri="{BB962C8B-B14F-4D97-AF65-F5344CB8AC3E}">
        <p14:creationId xmlns:p14="http://schemas.microsoft.com/office/powerpoint/2010/main" val="376509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In Fällen wie Krankheit, Todesfall in der Familie oder ähnliches kann begründet die Schülerin oder der Schüler in ein anderes Anforderungsniveau zugeteilt werden. Diese Abweichungen sind aber immer eindeutig herzuleiten und zu begründen (§ 19 Grundlagen auf der Folie 11).</a:t>
            </a:r>
          </a:p>
          <a:p>
            <a:endParaRPr lang="de-CH" altLang="de-DE" dirty="0"/>
          </a:p>
        </p:txBody>
      </p:sp>
      <p:sp>
        <p:nvSpPr>
          <p:cNvPr id="61444"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a:latin typeface="Helvetica" pitchFamily="34" charset="0"/>
              </a:rPr>
              <a:t>August 2018</a:t>
            </a:r>
            <a:endParaRPr lang="de-CH" altLang="de-DE" dirty="0">
              <a:latin typeface="Helvetica" pitchFamily="34" charset="0"/>
            </a:endParaRPr>
          </a:p>
        </p:txBody>
      </p:sp>
      <p:sp>
        <p:nvSpPr>
          <p:cNvPr id="6144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2726" indent="-275629" eaLnBrk="0" hangingPunct="0">
              <a:spcBef>
                <a:spcPct val="30000"/>
              </a:spcBef>
              <a:defRPr sz="1200">
                <a:solidFill>
                  <a:schemeClr val="tx1"/>
                </a:solidFill>
                <a:latin typeface="Calibri" pitchFamily="34" charset="0"/>
              </a:defRPr>
            </a:lvl2pPr>
            <a:lvl3pPr marL="1112133" indent="-221144" eaLnBrk="0" hangingPunct="0">
              <a:spcBef>
                <a:spcPct val="30000"/>
              </a:spcBef>
              <a:defRPr sz="1200">
                <a:solidFill>
                  <a:schemeClr val="tx1"/>
                </a:solidFill>
                <a:latin typeface="Calibri" pitchFamily="34" charset="0"/>
              </a:defRPr>
            </a:lvl3pPr>
            <a:lvl4pPr marL="1556025" indent="-221144" eaLnBrk="0" hangingPunct="0">
              <a:spcBef>
                <a:spcPct val="30000"/>
              </a:spcBef>
              <a:defRPr sz="1200">
                <a:solidFill>
                  <a:schemeClr val="tx1"/>
                </a:solidFill>
                <a:latin typeface="Calibri" pitchFamily="34" charset="0"/>
              </a:defRPr>
            </a:lvl4pPr>
            <a:lvl5pPr marL="2004724" indent="-221144" eaLnBrk="0" hangingPunct="0">
              <a:spcBef>
                <a:spcPct val="30000"/>
              </a:spcBef>
              <a:defRPr sz="1200">
                <a:solidFill>
                  <a:schemeClr val="tx1"/>
                </a:solidFill>
                <a:latin typeface="Calibri" pitchFamily="34" charset="0"/>
              </a:defRPr>
            </a:lvl5pPr>
            <a:lvl6pPr marL="2466245" indent="-221144" eaLnBrk="0" fontAlgn="base" hangingPunct="0">
              <a:spcBef>
                <a:spcPct val="30000"/>
              </a:spcBef>
              <a:spcAft>
                <a:spcPct val="0"/>
              </a:spcAft>
              <a:defRPr sz="1200">
                <a:solidFill>
                  <a:schemeClr val="tx1"/>
                </a:solidFill>
                <a:latin typeface="Calibri" pitchFamily="34" charset="0"/>
              </a:defRPr>
            </a:lvl6pPr>
            <a:lvl7pPr marL="2927764" indent="-221144" eaLnBrk="0" fontAlgn="base" hangingPunct="0">
              <a:spcBef>
                <a:spcPct val="30000"/>
              </a:spcBef>
              <a:spcAft>
                <a:spcPct val="0"/>
              </a:spcAft>
              <a:defRPr sz="1200">
                <a:solidFill>
                  <a:schemeClr val="tx1"/>
                </a:solidFill>
                <a:latin typeface="Calibri" pitchFamily="34" charset="0"/>
              </a:defRPr>
            </a:lvl7pPr>
            <a:lvl8pPr marL="3389283" indent="-221144" eaLnBrk="0" fontAlgn="base" hangingPunct="0">
              <a:spcBef>
                <a:spcPct val="30000"/>
              </a:spcBef>
              <a:spcAft>
                <a:spcPct val="0"/>
              </a:spcAft>
              <a:defRPr sz="1200">
                <a:solidFill>
                  <a:schemeClr val="tx1"/>
                </a:solidFill>
                <a:latin typeface="Calibri" pitchFamily="34" charset="0"/>
              </a:defRPr>
            </a:lvl8pPr>
            <a:lvl9pPr marL="3850802" indent="-22114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D0670F-6C43-40F7-B17A-3FB2FDEFDBCF}" type="slidenum">
              <a:rPr lang="de-CH" altLang="de-DE" smtClean="0">
                <a:latin typeface="Helvetica" pitchFamily="34" charset="0"/>
              </a:rPr>
              <a:pPr eaLnBrk="1" hangingPunct="1">
                <a:spcBef>
                  <a:spcPct val="0"/>
                </a:spcBef>
              </a:pPr>
              <a:t>9</a:t>
            </a:fld>
            <a:endParaRPr lang="de-CH" altLang="de-DE" dirty="0">
              <a:latin typeface="Helvetica" pitchFamily="34" charset="0"/>
            </a:endParaRPr>
          </a:p>
        </p:txBody>
      </p:sp>
      <p:sp>
        <p:nvSpPr>
          <p:cNvPr id="2" name="Kopfzeilenplatzhalter 1"/>
          <p:cNvSpPr>
            <a:spLocks noGrp="1"/>
          </p:cNvSpPr>
          <p:nvPr>
            <p:ph type="hdr" sz="quarter" idx="10"/>
          </p:nvPr>
        </p:nvSpPr>
        <p:spPr/>
        <p:txBody>
          <a:bodyPr/>
          <a:lstStyle/>
          <a:p>
            <a:pPr>
              <a:defRPr/>
            </a:pPr>
            <a:r>
              <a:rPr lang="de-CH"/>
              <a:t>abgelegt bei H:\EVKAA\kommunikation\praesentationen\totalrevision_laufbahnreglement\201808 Präsentation Eltern Übertritt.pptx</a:t>
            </a:r>
            <a:endParaRPr lang="de-CH" dirty="0"/>
          </a:p>
        </p:txBody>
      </p:sp>
      <p:sp>
        <p:nvSpPr>
          <p:cNvPr id="3" name="Fußzeilenplatzhalter 2"/>
          <p:cNvSpPr>
            <a:spLocks noGrp="1"/>
          </p:cNvSpPr>
          <p:nvPr>
            <p:ph type="ftr" sz="quarter" idx="11"/>
          </p:nvPr>
        </p:nvSpPr>
        <p:spPr/>
        <p:txBody>
          <a:bodyPr/>
          <a:lstStyle/>
          <a:p>
            <a:pPr>
              <a:defRPr/>
            </a:pPr>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Tree>
    <p:extLst>
      <p:ext uri="{BB962C8B-B14F-4D97-AF65-F5344CB8AC3E}">
        <p14:creationId xmlns:p14="http://schemas.microsoft.com/office/powerpoint/2010/main" val="19342758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29652896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844675"/>
            <a:ext cx="7772400" cy="1512317"/>
          </a:xfrm>
        </p:spPr>
        <p:txBody>
          <a:bodyPr/>
          <a:lstStyle>
            <a:lvl1pPr>
              <a:defRPr i="1">
                <a:latin typeface="Verdana" pitchFamily="34" charset="0"/>
                <a:ea typeface="Verdana" pitchFamily="34" charset="0"/>
                <a:cs typeface="Verdana" pitchFamily="34" charset="0"/>
              </a:defRPr>
            </a:lvl1pPr>
          </a:lstStyle>
          <a:p>
            <a:r>
              <a:rPr lang="de-DE" dirty="0"/>
              <a:t>Titelmasterformat durch Klicken bearbeiten</a:t>
            </a:r>
          </a:p>
        </p:txBody>
      </p:sp>
      <p:sp>
        <p:nvSpPr>
          <p:cNvPr id="3" name="Inhaltsplatzhalter 2"/>
          <p:cNvSpPr>
            <a:spLocks noGrp="1"/>
          </p:cNvSpPr>
          <p:nvPr>
            <p:ph idx="1"/>
          </p:nvPr>
        </p:nvSpPr>
        <p:spPr>
          <a:xfrm>
            <a:off x="1403648" y="3356992"/>
            <a:ext cx="6400800" cy="2971800"/>
          </a:xfrm>
        </p:spPr>
        <p:txBody>
          <a:bodyPr/>
          <a:lstStyle>
            <a:lvl1pPr algn="l">
              <a:defRPr/>
            </a:lvl1pPr>
            <a:lvl2pPr algn="l">
              <a:defRPr/>
            </a:lvl2pPr>
            <a:lvl3pPr algn="l">
              <a:defRPr/>
            </a:lvl3pPr>
            <a:lvl4pPr algn="l">
              <a:defRPr/>
            </a:lvl4pPr>
            <a:lvl5pPr algn="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943067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241597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09774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2759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6837068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sym typeface="Verdana Italic" charset="0"/>
              </a:rPr>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1584138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471507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466725" y="6237288"/>
            <a:ext cx="8239125" cy="0"/>
          </a:xfrm>
          <a:prstGeom prst="line">
            <a:avLst/>
          </a:prstGeom>
          <a:noFill/>
          <a:ln w="14605">
            <a:solidFill>
              <a:srgbClr val="BE4B48"/>
            </a:solidFill>
            <a:round/>
            <a:headEnd/>
            <a:tailEnd/>
          </a:ln>
          <a:extLst>
            <a:ext uri="{909E8E84-426E-40DD-AFC4-6F175D3DCCD1}">
              <a14:hiddenFill xmlns:a14="http://schemas.microsoft.com/office/drawing/2010/main">
                <a:noFill/>
              </a14:hiddenFill>
            </a:ext>
          </a:extLst>
        </p:spPr>
        <p:txBody>
          <a:bodyPr lIns="0" tIns="0" rIns="0" bIns="0"/>
          <a:lstStyle/>
          <a:p>
            <a:endParaRPr lang="de-CH" dirty="0"/>
          </a:p>
        </p:txBody>
      </p:sp>
      <p:sp>
        <p:nvSpPr>
          <p:cNvPr id="1032" name="Rectangle 8"/>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de-DE">
                <a:sym typeface="Verdana Italic" charset="0"/>
              </a:rPr>
              <a:t>Titelmasterformat durch Klicken bearbeiten</a:t>
            </a:r>
            <a:endParaRPr lang="en-US" dirty="0">
              <a:sym typeface="Verdana Italic" charset="0"/>
            </a:endParaRPr>
          </a:p>
        </p:txBody>
      </p:sp>
      <p:sp>
        <p:nvSpPr>
          <p:cNvPr id="1033" name="Rectangle 9"/>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de-DE" dirty="0">
                <a:sym typeface="Verdana Italic" charset="0"/>
              </a:rPr>
              <a:t>Textmasterformat bearbeiten</a:t>
            </a:r>
          </a:p>
          <a:p>
            <a:pPr lvl="1"/>
            <a:r>
              <a:rPr lang="de-DE" dirty="0">
                <a:sym typeface="Verdana Italic" charset="0"/>
              </a:rPr>
              <a:t>Zweite Ebene</a:t>
            </a:r>
          </a:p>
          <a:p>
            <a:pPr lvl="2"/>
            <a:r>
              <a:rPr lang="de-DE" dirty="0">
                <a:sym typeface="Verdana Italic" charset="0"/>
              </a:rPr>
              <a:t>Dritte Ebene</a:t>
            </a:r>
          </a:p>
          <a:p>
            <a:pPr lvl="3"/>
            <a:r>
              <a:rPr lang="de-DE" dirty="0">
                <a:sym typeface="Verdana Italic" charset="0"/>
              </a:rPr>
              <a:t>Vierte Ebene</a:t>
            </a:r>
          </a:p>
          <a:p>
            <a:pPr lvl="4"/>
            <a:r>
              <a:rPr lang="de-DE" dirty="0">
                <a:sym typeface="Verdana Italic" charset="0"/>
              </a:rPr>
              <a:t>Fünfte Ebene</a:t>
            </a:r>
            <a:endParaRPr lang="en-US" dirty="0">
              <a:sym typeface="Verdana Italic" charset="0"/>
            </a:endParaRPr>
          </a:p>
        </p:txBody>
      </p:sp>
      <p:sp>
        <p:nvSpPr>
          <p:cNvPr id="3" name="Datumsplatzhalter 2"/>
          <p:cNvSpPr>
            <a:spLocks noGrp="1"/>
          </p:cNvSpPr>
          <p:nvPr>
            <p:ph type="dt" sz="half" idx="2"/>
          </p:nvPr>
        </p:nvSpPr>
        <p:spPr>
          <a:xfrm>
            <a:off x="1187450" y="63817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CH" dirty="0"/>
          </a:p>
        </p:txBody>
      </p:sp>
      <p:sp>
        <p:nvSpPr>
          <p:cNvPr id="4" name="Fußzeilenplatzhalter 3"/>
          <p:cNvSpPr>
            <a:spLocks noGrp="1"/>
          </p:cNvSpPr>
          <p:nvPr>
            <p:ph type="ftr" sz="quarter" idx="3"/>
          </p:nvPr>
        </p:nvSpPr>
        <p:spPr>
          <a:xfrm>
            <a:off x="5810250" y="6381750"/>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de-CH" dirty="0"/>
          </a:p>
        </p:txBody>
      </p:sp>
      <p:sp>
        <p:nvSpPr>
          <p:cNvPr id="5" name="Foliennummernplatzhalter 4"/>
          <p:cNvSpPr>
            <a:spLocks noGrp="1"/>
          </p:cNvSpPr>
          <p:nvPr>
            <p:ph type="sldNum" sz="quarter" idx="4"/>
          </p:nvPr>
        </p:nvSpPr>
        <p:spPr>
          <a:xfrm>
            <a:off x="434975" y="6381750"/>
            <a:ext cx="6080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15B4628-0C29-4AD2-8C4D-033DDDFFB55D}" type="slidenum">
              <a:rPr lang="de-CH"/>
              <a:pPr>
                <a:defRPr/>
              </a:pPr>
              <a:t>‹Nr.›</a:t>
            </a:fld>
            <a:endParaRPr lang="de-CH" dirty="0"/>
          </a:p>
        </p:txBody>
      </p:sp>
      <p:pic>
        <p:nvPicPr>
          <p:cNvPr id="13" name="Grafik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78405" y="332655"/>
            <a:ext cx="2152886" cy="199341"/>
          </a:xfrm>
          <a:prstGeom prst="rect">
            <a:avLst/>
          </a:prstGeom>
        </p:spPr>
      </p:pic>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Lst>
  <p:transition/>
  <p:hf hdr="0" dt="0"/>
  <p:txStyles>
    <p:titleStyle>
      <a:lvl1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sym typeface="Verdana Italic" charset="0"/>
        </a:defRPr>
      </a:lvl1pPr>
      <a:lvl2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sym typeface="Verdana Italic" charset="0"/>
        </a:defRPr>
      </a:lvl2pPr>
      <a:lvl3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sym typeface="Verdana Italic" charset="0"/>
        </a:defRPr>
      </a:lvl3pPr>
      <a:lvl4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sym typeface="Verdana Italic" charset="0"/>
        </a:defRPr>
      </a:lvl4pPr>
      <a:lvl5pPr algn="ctr" rtl="0" eaLnBrk="0" fontAlgn="base" hangingPunct="0">
        <a:spcBef>
          <a:spcPct val="0"/>
        </a:spcBef>
        <a:spcAft>
          <a:spcPct val="0"/>
        </a:spcAft>
        <a:defRPr sz="2800" i="1">
          <a:solidFill>
            <a:schemeClr val="tx1"/>
          </a:solidFill>
          <a:latin typeface="Verdana" pitchFamily="34" charset="0"/>
          <a:ea typeface="Verdana" pitchFamily="34" charset="0"/>
          <a:cs typeface="Verdana" pitchFamily="34" charset="0"/>
          <a:sym typeface="Verdana Italic" charset="0"/>
        </a:defRPr>
      </a:lvl5pPr>
      <a:lvl6pPr marL="457200" algn="ctr" rtl="0" eaLnBrk="1" fontAlgn="base" hangingPunct="1">
        <a:spcBef>
          <a:spcPct val="0"/>
        </a:spcBef>
        <a:spcAft>
          <a:spcPct val="0"/>
        </a:spcAft>
        <a:defRPr sz="2800">
          <a:solidFill>
            <a:schemeClr val="tx1"/>
          </a:solidFill>
          <a:latin typeface="Verdana Italic" charset="0"/>
          <a:ea typeface="ヒラギノ角ゴ ProN W3" charset="0"/>
          <a:cs typeface="ヒラギノ角ゴ ProN W3" charset="0"/>
          <a:sym typeface="Verdana Italic" charset="0"/>
        </a:defRPr>
      </a:lvl6pPr>
      <a:lvl7pPr marL="914400" algn="ctr" rtl="0" eaLnBrk="1" fontAlgn="base" hangingPunct="1">
        <a:spcBef>
          <a:spcPct val="0"/>
        </a:spcBef>
        <a:spcAft>
          <a:spcPct val="0"/>
        </a:spcAft>
        <a:defRPr sz="2800">
          <a:solidFill>
            <a:schemeClr val="tx1"/>
          </a:solidFill>
          <a:latin typeface="Verdana Italic" charset="0"/>
          <a:ea typeface="ヒラギノ角ゴ ProN W3" charset="0"/>
          <a:cs typeface="ヒラギノ角ゴ ProN W3" charset="0"/>
          <a:sym typeface="Verdana Italic" charset="0"/>
        </a:defRPr>
      </a:lvl7pPr>
      <a:lvl8pPr marL="1371600" algn="ctr" rtl="0" eaLnBrk="1" fontAlgn="base" hangingPunct="1">
        <a:spcBef>
          <a:spcPct val="0"/>
        </a:spcBef>
        <a:spcAft>
          <a:spcPct val="0"/>
        </a:spcAft>
        <a:defRPr sz="2800">
          <a:solidFill>
            <a:schemeClr val="tx1"/>
          </a:solidFill>
          <a:latin typeface="Verdana Italic" charset="0"/>
          <a:ea typeface="ヒラギノ角ゴ ProN W3" charset="0"/>
          <a:cs typeface="ヒラギノ角ゴ ProN W3" charset="0"/>
          <a:sym typeface="Verdana Italic" charset="0"/>
        </a:defRPr>
      </a:lvl8pPr>
      <a:lvl9pPr marL="1828800" algn="ctr" rtl="0" eaLnBrk="1" fontAlgn="base" hangingPunct="1">
        <a:spcBef>
          <a:spcPct val="0"/>
        </a:spcBef>
        <a:spcAft>
          <a:spcPct val="0"/>
        </a:spcAft>
        <a:defRPr sz="2800">
          <a:solidFill>
            <a:schemeClr val="tx1"/>
          </a:solidFill>
          <a:latin typeface="Verdana Italic" charset="0"/>
          <a:ea typeface="ヒラギノ角ゴ ProN W3" charset="0"/>
          <a:cs typeface="ヒラギノ角ゴ ProN W3" charset="0"/>
          <a:sym typeface="Verdana Italic" charset="0"/>
        </a:defRPr>
      </a:lvl9pPr>
    </p:titleStyle>
    <p:bodyStyle>
      <a:lvl1pPr marL="342900" indent="-342900" algn="ctr" rtl="0"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rtl="0"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rtl="0"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rtl="0"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rtl="0"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5pPr>
      <a:lvl6pPr marL="2235200" algn="ctr" rtl="0" eaLnBrk="1" fontAlgn="base" hangingPunct="1">
        <a:spcBef>
          <a:spcPts val="600"/>
        </a:spcBef>
        <a:spcAft>
          <a:spcPct val="0"/>
        </a:spcAft>
        <a:defRPr sz="2400">
          <a:solidFill>
            <a:srgbClr val="878787"/>
          </a:solidFill>
          <a:latin typeface="+mn-lt"/>
          <a:ea typeface="+mn-ea"/>
          <a:cs typeface="+mn-cs"/>
          <a:sym typeface="Verdana Italic" charset="0"/>
        </a:defRPr>
      </a:lvl6pPr>
      <a:lvl7pPr marL="2692400" algn="ctr" rtl="0" eaLnBrk="1" fontAlgn="base" hangingPunct="1">
        <a:spcBef>
          <a:spcPts val="600"/>
        </a:spcBef>
        <a:spcAft>
          <a:spcPct val="0"/>
        </a:spcAft>
        <a:defRPr sz="2400">
          <a:solidFill>
            <a:srgbClr val="878787"/>
          </a:solidFill>
          <a:latin typeface="+mn-lt"/>
          <a:ea typeface="+mn-ea"/>
          <a:cs typeface="+mn-cs"/>
          <a:sym typeface="Verdana Italic" charset="0"/>
        </a:defRPr>
      </a:lvl7pPr>
      <a:lvl8pPr marL="3149600" algn="ctr" rtl="0" eaLnBrk="1" fontAlgn="base" hangingPunct="1">
        <a:spcBef>
          <a:spcPts val="600"/>
        </a:spcBef>
        <a:spcAft>
          <a:spcPct val="0"/>
        </a:spcAft>
        <a:defRPr sz="2400">
          <a:solidFill>
            <a:srgbClr val="878787"/>
          </a:solidFill>
          <a:latin typeface="+mn-lt"/>
          <a:ea typeface="+mn-ea"/>
          <a:cs typeface="+mn-cs"/>
          <a:sym typeface="Verdana Italic" charset="0"/>
        </a:defRPr>
      </a:lvl8pPr>
      <a:lvl9pPr marL="3606800" algn="ctr" rtl="0" eaLnBrk="1" fontAlgn="base" hangingPunct="1">
        <a:spcBef>
          <a:spcPts val="600"/>
        </a:spcBef>
        <a:spcAft>
          <a:spcPct val="0"/>
        </a:spcAft>
        <a:defRPr sz="2400">
          <a:solidFill>
            <a:srgbClr val="878787"/>
          </a:solidFill>
          <a:latin typeface="+mn-lt"/>
          <a:ea typeface="+mn-ea"/>
          <a:cs typeface="+mn-cs"/>
          <a:sym typeface="Verdana Italic"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006180"/>
          </a:xfrm>
        </p:spPr>
        <p:txBody>
          <a:bodyPr/>
          <a:lstStyle/>
          <a:p>
            <a:pPr eaLnBrk="1" hangingPunct="1">
              <a:defRPr/>
            </a:pPr>
            <a:r>
              <a:rPr lang="de-CH" dirty="0">
                <a:latin typeface="+mj-lt"/>
              </a:rPr>
              <a:t>Der Übertritt</a:t>
            </a:r>
            <a:br>
              <a:rPr lang="de-CH" dirty="0">
                <a:latin typeface="+mj-lt"/>
              </a:rPr>
            </a:br>
            <a:r>
              <a:rPr lang="de-CH" dirty="0">
                <a:latin typeface="+mj-lt"/>
              </a:rPr>
              <a:t>von der Primarschule in die Sekundarschule</a:t>
            </a:r>
          </a:p>
        </p:txBody>
      </p:sp>
      <p:sp>
        <p:nvSpPr>
          <p:cNvPr id="3" name="Untertitel 2"/>
          <p:cNvSpPr>
            <a:spLocks noGrp="1"/>
          </p:cNvSpPr>
          <p:nvPr>
            <p:ph type="subTitle" idx="1"/>
          </p:nvPr>
        </p:nvSpPr>
        <p:spPr>
          <a:xfrm>
            <a:off x="468313" y="3508744"/>
            <a:ext cx="8136135" cy="1116419"/>
          </a:xfrm>
        </p:spPr>
        <p:txBody>
          <a:bodyPr/>
          <a:lstStyle/>
          <a:p>
            <a:pPr algn="ctr" fontAlgn="auto">
              <a:spcAft>
                <a:spcPts val="0"/>
              </a:spcAft>
              <a:defRPr/>
            </a:pPr>
            <a:r>
              <a:rPr lang="de-CH" sz="2800" dirty="0">
                <a:solidFill>
                  <a:schemeClr val="tx1"/>
                </a:solidFill>
                <a:latin typeface="+mj-lt"/>
              </a:rPr>
              <a:t>Herzlich willkommen zur Informationsveranstaltung!</a:t>
            </a:r>
          </a:p>
          <a:p>
            <a:pPr algn="ctr" fontAlgn="auto">
              <a:spcAft>
                <a:spcPts val="0"/>
              </a:spcAft>
              <a:defRPr/>
            </a:pPr>
            <a:endParaRPr lang="de-CH" dirty="0">
              <a:solidFill>
                <a:schemeClr val="tx1"/>
              </a:solidFill>
              <a:latin typeface="+mj-lt"/>
            </a:endParaRPr>
          </a:p>
        </p:txBody>
      </p:sp>
      <p:pic>
        <p:nvPicPr>
          <p:cNvPr id="11269" name="Picture 4" descr="https://pixabay.com/static/uploads/photo/2013/07/12/14/08/drawing-pin-147814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5370513"/>
            <a:ext cx="78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images.clipartpanda.com/observer-clipart-k146740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75" y="515778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descr="http://www.bauzinsenvergleich.net/wp-content/uploads/bauzinsen-entwicklung-20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5114925"/>
            <a:ext cx="16319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875"/>
            <a:ext cx="8362950" cy="564781"/>
          </a:xfrm>
        </p:spPr>
        <p:txBody>
          <a:bodyPr/>
          <a:lstStyle/>
          <a:p>
            <a:pPr marL="342900" indent="-342900" algn="l">
              <a:defRPr/>
            </a:pPr>
            <a:r>
              <a:rPr lang="de-CH" altLang="de-DE" b="1" dirty="0"/>
              <a:t>Kontrollprüfung </a:t>
            </a:r>
          </a:p>
        </p:txBody>
      </p:sp>
      <p:sp>
        <p:nvSpPr>
          <p:cNvPr id="35843"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DE45EA9E-D0C3-4778-8AB4-4CDA8E4B8165}" type="slidenum">
              <a:rPr lang="de-CH" altLang="de-DE" sz="1200" i="0">
                <a:solidFill>
                  <a:schemeClr val="tx1"/>
                </a:solidFill>
                <a:sym typeface="Helvetica" pitchFamily="34" charset="0"/>
              </a:rPr>
              <a:pPr algn="r" eaLnBrk="1" hangingPunct="1">
                <a:spcBef>
                  <a:spcPct val="0"/>
                </a:spcBef>
              </a:pPr>
              <a:t>10</a:t>
            </a:fld>
            <a:endParaRPr lang="de-CH" altLang="de-DE" sz="1200" i="0" dirty="0">
              <a:solidFill>
                <a:schemeClr val="tx1"/>
              </a:solidFill>
              <a:sym typeface="Helvetica" pitchFamily="34" charset="0"/>
            </a:endParaRPr>
          </a:p>
        </p:txBody>
      </p:sp>
      <p:sp>
        <p:nvSpPr>
          <p:cNvPr id="11" name="Inhaltsplatzhalter 2"/>
          <p:cNvSpPr>
            <a:spLocks noGrp="1"/>
          </p:cNvSpPr>
          <p:nvPr>
            <p:ph idx="1"/>
          </p:nvPr>
        </p:nvSpPr>
        <p:spPr>
          <a:xfrm>
            <a:off x="457200" y="2205038"/>
            <a:ext cx="8229600" cy="4124325"/>
          </a:xfrm>
        </p:spPr>
        <p:txBody>
          <a:bodyPr/>
          <a:lstStyle/>
          <a:p>
            <a:pPr marL="285750" indent="-285750">
              <a:buFont typeface="Arial" panose="020B0604020202020204" pitchFamily="34" charset="0"/>
              <a:buChar char="•"/>
              <a:defRPr/>
            </a:pPr>
            <a:r>
              <a:rPr lang="de-CH" sz="1800" i="0" dirty="0">
                <a:solidFill>
                  <a:schemeClr val="tx1"/>
                </a:solidFill>
              </a:rPr>
              <a:t>Bei Unsicherheiten oder Uneinigkeit haben die Eltern die Möglichkeit ihr Kind zur Kontrollprüfung anzumelden.</a:t>
            </a:r>
          </a:p>
          <a:p>
            <a:pPr marL="285750" indent="-285750">
              <a:buFont typeface="Arial" panose="020B0604020202020204" pitchFamily="34" charset="0"/>
              <a:buChar char="•"/>
              <a:defRPr/>
            </a:pPr>
            <a:endParaRPr lang="de-CH" sz="1800" i="0" dirty="0">
              <a:solidFill>
                <a:schemeClr val="tx1"/>
              </a:solidFill>
            </a:endParaRPr>
          </a:p>
          <a:p>
            <a:pPr marL="285750" indent="-285750">
              <a:buFont typeface="Arial" panose="020B0604020202020204" pitchFamily="34" charset="0"/>
              <a:buChar char="•"/>
              <a:defRPr/>
            </a:pPr>
            <a:r>
              <a:rPr lang="de-CH" sz="1800" i="0" dirty="0">
                <a:solidFill>
                  <a:schemeClr val="tx1"/>
                </a:solidFill>
              </a:rPr>
              <a:t>Es gibt je eine Prüfung in Deutsch und Mathematik.</a:t>
            </a:r>
          </a:p>
          <a:p>
            <a:pPr marL="285750" indent="-285750">
              <a:buFont typeface="Arial" panose="020B0604020202020204" pitchFamily="34" charset="0"/>
              <a:buChar char="•"/>
              <a:defRPr/>
            </a:pPr>
            <a:endParaRPr lang="de-CH" sz="1800" i="0" dirty="0">
              <a:solidFill>
                <a:schemeClr val="tx1"/>
              </a:solidFill>
            </a:endParaRPr>
          </a:p>
          <a:p>
            <a:pPr marL="285750" indent="-285750">
              <a:buFont typeface="Arial" panose="020B0604020202020204" pitchFamily="34" charset="0"/>
              <a:buChar char="•"/>
              <a:defRPr/>
            </a:pPr>
            <a:r>
              <a:rPr lang="de-CH" sz="1800" i="0" dirty="0">
                <a:solidFill>
                  <a:schemeClr val="tx1"/>
                </a:solidFill>
              </a:rPr>
              <a:t>Der Kanton ist für die Planung und die Durchführung zuständig.</a:t>
            </a:r>
          </a:p>
        </p:txBody>
      </p:sp>
      <p:sp>
        <p:nvSpPr>
          <p:cNvPr id="35845"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2" y="1133504"/>
            <a:ext cx="8362950" cy="564781"/>
          </a:xfrm>
        </p:spPr>
        <p:txBody>
          <a:bodyPr/>
          <a:lstStyle/>
          <a:p>
            <a:pPr marL="342900" indent="-342900" algn="l">
              <a:defRPr/>
            </a:pPr>
            <a:r>
              <a:rPr lang="de-CH" altLang="de-DE" b="1" dirty="0"/>
              <a:t>Entscheidungs-Prozess</a:t>
            </a:r>
          </a:p>
        </p:txBody>
      </p:sp>
      <p:sp>
        <p:nvSpPr>
          <p:cNvPr id="35843"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DE45EA9E-D0C3-4778-8AB4-4CDA8E4B8165}" type="slidenum">
              <a:rPr lang="de-CH" altLang="de-DE" sz="1200" i="0">
                <a:solidFill>
                  <a:schemeClr val="tx1"/>
                </a:solidFill>
                <a:sym typeface="Helvetica" pitchFamily="34" charset="0"/>
              </a:rPr>
              <a:pPr algn="r" eaLnBrk="1" hangingPunct="1">
                <a:spcBef>
                  <a:spcPct val="0"/>
                </a:spcBef>
              </a:pPr>
              <a:t>11</a:t>
            </a:fld>
            <a:endParaRPr lang="de-CH" altLang="de-DE" sz="1200" i="0" dirty="0">
              <a:solidFill>
                <a:schemeClr val="tx1"/>
              </a:solidFill>
              <a:sym typeface="Helvetica" pitchFamily="34" charset="0"/>
            </a:endParaRPr>
          </a:p>
        </p:txBody>
      </p:sp>
      <p:pic>
        <p:nvPicPr>
          <p:cNvPr id="3" name="Inhaltsplatzhalter 2">
            <a:extLst>
              <a:ext uri="{FF2B5EF4-FFF2-40B4-BE49-F238E27FC236}">
                <a16:creationId xmlns:a16="http://schemas.microsoft.com/office/drawing/2014/main" id="{30EADEBF-D514-4911-9DE3-D82C3761EA84}"/>
              </a:ext>
            </a:extLst>
          </p:cNvPr>
          <p:cNvPicPr>
            <a:picLocks noGrp="1" noChangeAspect="1"/>
          </p:cNvPicPr>
          <p:nvPr>
            <p:ph idx="1"/>
          </p:nvPr>
        </p:nvPicPr>
        <p:blipFill rotWithShape="1">
          <a:blip r:embed="rId3"/>
          <a:srcRect l="2504" t="1557" b="12126"/>
          <a:stretch/>
        </p:blipFill>
        <p:spPr>
          <a:xfrm>
            <a:off x="1338116" y="1883366"/>
            <a:ext cx="7069038" cy="3846618"/>
          </a:xfrm>
          <a:prstGeom prst="rect">
            <a:avLst/>
          </a:prstGeom>
        </p:spPr>
      </p:pic>
      <p:sp>
        <p:nvSpPr>
          <p:cNvPr id="35845"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feil: nach unten 3">
            <a:extLst>
              <a:ext uri="{FF2B5EF4-FFF2-40B4-BE49-F238E27FC236}">
                <a16:creationId xmlns:a16="http://schemas.microsoft.com/office/drawing/2014/main" id="{871D2082-6087-439D-8C2A-DB5FD674B279}"/>
              </a:ext>
            </a:extLst>
          </p:cNvPr>
          <p:cNvSpPr/>
          <p:nvPr/>
        </p:nvSpPr>
        <p:spPr bwMode="auto">
          <a:xfrm>
            <a:off x="603682" y="1861974"/>
            <a:ext cx="734434" cy="3862522"/>
          </a:xfrm>
          <a:prstGeom prst="downArrow">
            <a:avLst/>
          </a:prstGeom>
          <a:solidFill>
            <a:srgbClr val="3DB38E"/>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 name="Textfeld 5">
            <a:extLst>
              <a:ext uri="{FF2B5EF4-FFF2-40B4-BE49-F238E27FC236}">
                <a16:creationId xmlns:a16="http://schemas.microsoft.com/office/drawing/2014/main" id="{6727025D-E5C0-4BF2-902E-E519F6BBA848}"/>
              </a:ext>
            </a:extLst>
          </p:cNvPr>
          <p:cNvSpPr txBox="1"/>
          <p:nvPr/>
        </p:nvSpPr>
        <p:spPr>
          <a:xfrm rot="16200000">
            <a:off x="198541" y="3129570"/>
            <a:ext cx="1544715" cy="338554"/>
          </a:xfrm>
          <a:prstGeom prst="rect">
            <a:avLst/>
          </a:prstGeom>
          <a:noFill/>
        </p:spPr>
        <p:txBody>
          <a:bodyPr wrap="square" rtlCol="0">
            <a:spAutoFit/>
          </a:bodyPr>
          <a:lstStyle/>
          <a:p>
            <a:r>
              <a:rPr lang="de-CH" sz="1600" b="1" dirty="0"/>
              <a:t>6. Klasse</a:t>
            </a:r>
          </a:p>
        </p:txBody>
      </p:sp>
      <p:sp>
        <p:nvSpPr>
          <p:cNvPr id="9" name="Textfeld 8">
            <a:extLst>
              <a:ext uri="{FF2B5EF4-FFF2-40B4-BE49-F238E27FC236}">
                <a16:creationId xmlns:a16="http://schemas.microsoft.com/office/drawing/2014/main" id="{5721476B-281E-415F-A929-8C2E2470A2E1}"/>
              </a:ext>
            </a:extLst>
          </p:cNvPr>
          <p:cNvSpPr txBox="1"/>
          <p:nvPr/>
        </p:nvSpPr>
        <p:spPr>
          <a:xfrm>
            <a:off x="1047565" y="5863944"/>
            <a:ext cx="7359589" cy="338554"/>
          </a:xfrm>
          <a:prstGeom prst="rect">
            <a:avLst/>
          </a:prstGeom>
          <a:noFill/>
        </p:spPr>
        <p:txBody>
          <a:bodyPr wrap="square" rtlCol="0">
            <a:spAutoFit/>
          </a:bodyPr>
          <a:lstStyle/>
          <a:p>
            <a:r>
              <a:rPr lang="de-CH" sz="1600" b="1" dirty="0"/>
              <a:t>Beschwerdemöglichkeit an das DBK -10 Tage nach Erhalt der Verfügung</a:t>
            </a:r>
            <a:r>
              <a:rPr lang="de-CH" b="1" dirty="0"/>
              <a:t>.</a:t>
            </a:r>
          </a:p>
        </p:txBody>
      </p:sp>
    </p:spTree>
    <p:extLst>
      <p:ext uri="{BB962C8B-B14F-4D97-AF65-F5344CB8AC3E}">
        <p14:creationId xmlns:p14="http://schemas.microsoft.com/office/powerpoint/2010/main" val="9148331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a:spLocks noGrp="1"/>
          </p:cNvSpPr>
          <p:nvPr>
            <p:ph sz="quarter" idx="4294967295"/>
          </p:nvPr>
        </p:nvSpPr>
        <p:spPr>
          <a:xfrm>
            <a:off x="457200" y="2332038"/>
            <a:ext cx="8218488" cy="3951287"/>
          </a:xfrm>
        </p:spPr>
        <p:txBody>
          <a:bodyPr/>
          <a:lstStyle/>
          <a:p>
            <a:pPr marL="0" indent="0">
              <a:spcBef>
                <a:spcPts val="1200"/>
              </a:spcBef>
              <a:spcAft>
                <a:spcPts val="600"/>
              </a:spcAft>
              <a:defRPr/>
            </a:pPr>
            <a:endParaRPr lang="de-CH" altLang="de-DE" sz="2800" i="0" dirty="0">
              <a:solidFill>
                <a:schemeClr val="bg2"/>
              </a:solidFill>
            </a:endParaRPr>
          </a:p>
          <a:p>
            <a:pPr marL="0" indent="0">
              <a:defRPr/>
            </a:pPr>
            <a:r>
              <a:rPr lang="de-CH" sz="2800" b="1" i="0" dirty="0">
                <a:solidFill>
                  <a:schemeClr val="tx1"/>
                </a:solidFill>
              </a:rPr>
              <a:t>2. Teil</a:t>
            </a:r>
          </a:p>
          <a:p>
            <a:pPr marL="0" indent="0">
              <a:defRPr/>
            </a:pPr>
            <a:r>
              <a:rPr lang="de-CH" sz="2800" i="0" dirty="0">
                <a:solidFill>
                  <a:schemeClr val="tx1"/>
                </a:solidFill>
              </a:rPr>
              <a:t>Die Schultypen der Sekundarstufe I</a:t>
            </a: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12</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48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a:spLocks noGrp="1"/>
          </p:cNvSpPr>
          <p:nvPr>
            <p:ph sz="quarter" idx="4294967295"/>
          </p:nvPr>
        </p:nvSpPr>
        <p:spPr>
          <a:xfrm>
            <a:off x="457200" y="2332038"/>
            <a:ext cx="8218488" cy="3951287"/>
          </a:xfrm>
        </p:spPr>
        <p:txBody>
          <a:bodyPr/>
          <a:lstStyle/>
          <a:p>
            <a:pPr marL="0" indent="0">
              <a:spcBef>
                <a:spcPts val="1200"/>
              </a:spcBef>
              <a:spcAft>
                <a:spcPts val="600"/>
              </a:spcAft>
              <a:defRPr/>
            </a:pPr>
            <a:endParaRPr lang="de-CH" altLang="de-DE" sz="2800" i="0" dirty="0">
              <a:solidFill>
                <a:schemeClr val="bg2"/>
              </a:solidFill>
            </a:endParaRPr>
          </a:p>
          <a:p>
            <a:pPr marL="0" indent="0">
              <a:defRPr/>
            </a:pPr>
            <a:r>
              <a:rPr lang="de-CH" sz="2800" b="1" i="0" dirty="0">
                <a:solidFill>
                  <a:schemeClr val="tx1"/>
                </a:solidFill>
              </a:rPr>
              <a:t>2. Teil</a:t>
            </a:r>
          </a:p>
          <a:p>
            <a:pPr marL="0" indent="0">
              <a:defRPr/>
            </a:pPr>
            <a:r>
              <a:rPr lang="de-CH" sz="2800" i="0" dirty="0">
                <a:solidFill>
                  <a:schemeClr val="tx1"/>
                </a:solidFill>
              </a:rPr>
              <a:t>Die Schultypen der Sekundarstufe I</a:t>
            </a: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13</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181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14</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feil nach rechts 1"/>
          <p:cNvSpPr/>
          <p:nvPr/>
        </p:nvSpPr>
        <p:spPr bwMode="auto">
          <a:xfrm>
            <a:off x="1121134" y="1860605"/>
            <a:ext cx="2154722" cy="882595"/>
          </a:xfrm>
          <a:prstGeom prst="rightArrow">
            <a:avLst/>
          </a:prstGeom>
          <a:solidFill>
            <a:srgbClr val="66FF66"/>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0" name="Pfeil nach rechts 9"/>
          <p:cNvSpPr/>
          <p:nvPr/>
        </p:nvSpPr>
        <p:spPr bwMode="auto">
          <a:xfrm>
            <a:off x="1121134" y="2860285"/>
            <a:ext cx="2210463" cy="955327"/>
          </a:xfrm>
          <a:prstGeom prst="rightArrow">
            <a:avLst/>
          </a:prstGeom>
          <a:solidFill>
            <a:srgbClr val="00B0F0"/>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1" name="Pfeil nach rechts 10"/>
          <p:cNvSpPr/>
          <p:nvPr/>
        </p:nvSpPr>
        <p:spPr bwMode="auto">
          <a:xfrm>
            <a:off x="1149004" y="3967854"/>
            <a:ext cx="2154722" cy="938099"/>
          </a:xfrm>
          <a:prstGeom prst="rightArrow">
            <a:avLst/>
          </a:prstGeom>
          <a:solidFill>
            <a:srgbClr val="FF8CFF"/>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 name="Textfeld 2"/>
          <p:cNvSpPr txBox="1"/>
          <p:nvPr/>
        </p:nvSpPr>
        <p:spPr>
          <a:xfrm>
            <a:off x="1645920" y="2145844"/>
            <a:ext cx="779228" cy="338554"/>
          </a:xfrm>
          <a:prstGeom prst="rect">
            <a:avLst/>
          </a:prstGeom>
          <a:solidFill>
            <a:schemeClr val="accent1"/>
          </a:solidFill>
        </p:spPr>
        <p:txBody>
          <a:bodyPr wrap="square" rtlCol="0">
            <a:spAutoFit/>
          </a:bodyPr>
          <a:lstStyle/>
          <a:p>
            <a:r>
              <a:rPr lang="de-CH" sz="1600" b="1" dirty="0"/>
              <a:t>Sek B</a:t>
            </a:r>
          </a:p>
        </p:txBody>
      </p:sp>
      <p:sp>
        <p:nvSpPr>
          <p:cNvPr id="12" name="Textfeld 11"/>
          <p:cNvSpPr txBox="1"/>
          <p:nvPr/>
        </p:nvSpPr>
        <p:spPr>
          <a:xfrm>
            <a:off x="1645920" y="3165198"/>
            <a:ext cx="779228" cy="338554"/>
          </a:xfrm>
          <a:prstGeom prst="rect">
            <a:avLst/>
          </a:prstGeom>
          <a:solidFill>
            <a:schemeClr val="accent1"/>
          </a:solidFill>
        </p:spPr>
        <p:txBody>
          <a:bodyPr wrap="square" rtlCol="0">
            <a:spAutoFit/>
          </a:bodyPr>
          <a:lstStyle/>
          <a:p>
            <a:r>
              <a:rPr lang="de-CH" sz="1600" b="1" dirty="0"/>
              <a:t>Sek E</a:t>
            </a:r>
          </a:p>
        </p:txBody>
      </p:sp>
      <p:sp>
        <p:nvSpPr>
          <p:cNvPr id="13" name="Textfeld 12"/>
          <p:cNvSpPr txBox="1"/>
          <p:nvPr/>
        </p:nvSpPr>
        <p:spPr>
          <a:xfrm>
            <a:off x="1645920" y="4267627"/>
            <a:ext cx="779228" cy="338554"/>
          </a:xfrm>
          <a:prstGeom prst="rect">
            <a:avLst/>
          </a:prstGeom>
          <a:solidFill>
            <a:schemeClr val="accent1"/>
          </a:solidFill>
        </p:spPr>
        <p:txBody>
          <a:bodyPr wrap="square" rtlCol="0">
            <a:spAutoFit/>
          </a:bodyPr>
          <a:lstStyle/>
          <a:p>
            <a:r>
              <a:rPr lang="de-CH" sz="1600" b="1" dirty="0"/>
              <a:t>Sek P</a:t>
            </a:r>
          </a:p>
        </p:txBody>
      </p:sp>
    </p:spTree>
    <p:extLst>
      <p:ext uri="{BB962C8B-B14F-4D97-AF65-F5344CB8AC3E}">
        <p14:creationId xmlns:p14="http://schemas.microsoft.com/office/powerpoint/2010/main" val="34035499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15</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feil nach rechts 1"/>
          <p:cNvSpPr/>
          <p:nvPr/>
        </p:nvSpPr>
        <p:spPr bwMode="auto">
          <a:xfrm>
            <a:off x="1121134" y="1860605"/>
            <a:ext cx="2154722" cy="882595"/>
          </a:xfrm>
          <a:prstGeom prst="rightArrow">
            <a:avLst/>
          </a:prstGeom>
          <a:solidFill>
            <a:srgbClr val="66FF66"/>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0" name="Pfeil nach rechts 9"/>
          <p:cNvSpPr/>
          <p:nvPr/>
        </p:nvSpPr>
        <p:spPr bwMode="auto">
          <a:xfrm>
            <a:off x="1121134" y="2860285"/>
            <a:ext cx="2210463" cy="955327"/>
          </a:xfrm>
          <a:prstGeom prst="rightArrow">
            <a:avLst/>
          </a:prstGeom>
          <a:solidFill>
            <a:srgbClr val="00B0F0"/>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1" name="Pfeil nach rechts 10"/>
          <p:cNvSpPr/>
          <p:nvPr/>
        </p:nvSpPr>
        <p:spPr bwMode="auto">
          <a:xfrm>
            <a:off x="1149004" y="3967854"/>
            <a:ext cx="1626001" cy="938099"/>
          </a:xfrm>
          <a:prstGeom prst="rightArrow">
            <a:avLst/>
          </a:prstGeom>
          <a:solidFill>
            <a:srgbClr val="FF8CFF"/>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 name="Textfeld 2"/>
          <p:cNvSpPr txBox="1"/>
          <p:nvPr/>
        </p:nvSpPr>
        <p:spPr>
          <a:xfrm>
            <a:off x="1645920" y="2145844"/>
            <a:ext cx="779228" cy="338554"/>
          </a:xfrm>
          <a:prstGeom prst="rect">
            <a:avLst/>
          </a:prstGeom>
          <a:solidFill>
            <a:schemeClr val="accent1"/>
          </a:solidFill>
        </p:spPr>
        <p:txBody>
          <a:bodyPr wrap="square" rtlCol="0">
            <a:spAutoFit/>
          </a:bodyPr>
          <a:lstStyle/>
          <a:p>
            <a:r>
              <a:rPr lang="de-CH" sz="1600" b="1" dirty="0"/>
              <a:t>Sek B</a:t>
            </a:r>
          </a:p>
        </p:txBody>
      </p:sp>
      <p:sp>
        <p:nvSpPr>
          <p:cNvPr id="12" name="Textfeld 11"/>
          <p:cNvSpPr txBox="1"/>
          <p:nvPr/>
        </p:nvSpPr>
        <p:spPr>
          <a:xfrm>
            <a:off x="1645920" y="3165198"/>
            <a:ext cx="779228" cy="338554"/>
          </a:xfrm>
          <a:prstGeom prst="rect">
            <a:avLst/>
          </a:prstGeom>
          <a:solidFill>
            <a:schemeClr val="accent1"/>
          </a:solidFill>
        </p:spPr>
        <p:txBody>
          <a:bodyPr wrap="square" rtlCol="0">
            <a:spAutoFit/>
          </a:bodyPr>
          <a:lstStyle/>
          <a:p>
            <a:r>
              <a:rPr lang="de-CH" sz="1600" b="1" dirty="0"/>
              <a:t>Sek E</a:t>
            </a:r>
          </a:p>
        </p:txBody>
      </p:sp>
      <p:sp>
        <p:nvSpPr>
          <p:cNvPr id="13" name="Textfeld 12"/>
          <p:cNvSpPr txBox="1"/>
          <p:nvPr/>
        </p:nvSpPr>
        <p:spPr>
          <a:xfrm>
            <a:off x="1645920" y="4267627"/>
            <a:ext cx="779228" cy="338554"/>
          </a:xfrm>
          <a:prstGeom prst="rect">
            <a:avLst/>
          </a:prstGeom>
          <a:solidFill>
            <a:schemeClr val="accent1"/>
          </a:solidFill>
        </p:spPr>
        <p:txBody>
          <a:bodyPr wrap="square" rtlCol="0">
            <a:spAutoFit/>
          </a:bodyPr>
          <a:lstStyle/>
          <a:p>
            <a:r>
              <a:rPr lang="de-CH" sz="1600" b="1" dirty="0"/>
              <a:t>Sek P</a:t>
            </a:r>
          </a:p>
        </p:txBody>
      </p:sp>
    </p:spTree>
    <p:extLst>
      <p:ext uri="{BB962C8B-B14F-4D97-AF65-F5344CB8AC3E}">
        <p14:creationId xmlns:p14="http://schemas.microsoft.com/office/powerpoint/2010/main" val="1389700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16</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feil nach rechts 1"/>
          <p:cNvSpPr/>
          <p:nvPr/>
        </p:nvSpPr>
        <p:spPr bwMode="auto">
          <a:xfrm>
            <a:off x="1121134" y="1860605"/>
            <a:ext cx="2154722" cy="882595"/>
          </a:xfrm>
          <a:prstGeom prst="rightArrow">
            <a:avLst/>
          </a:prstGeom>
          <a:solidFill>
            <a:srgbClr val="66FF66"/>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0" name="Pfeil nach rechts 9"/>
          <p:cNvSpPr/>
          <p:nvPr/>
        </p:nvSpPr>
        <p:spPr bwMode="auto">
          <a:xfrm>
            <a:off x="1121134" y="2860285"/>
            <a:ext cx="2210463" cy="955327"/>
          </a:xfrm>
          <a:prstGeom prst="rightArrow">
            <a:avLst/>
          </a:prstGeom>
          <a:solidFill>
            <a:srgbClr val="00B0F0"/>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1" name="Pfeil nach rechts 10"/>
          <p:cNvSpPr/>
          <p:nvPr/>
        </p:nvSpPr>
        <p:spPr bwMode="auto">
          <a:xfrm>
            <a:off x="1149004" y="3967854"/>
            <a:ext cx="1626001" cy="938099"/>
          </a:xfrm>
          <a:prstGeom prst="rightArrow">
            <a:avLst/>
          </a:prstGeom>
          <a:solidFill>
            <a:srgbClr val="FF8CFF"/>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 name="Textfeld 2"/>
          <p:cNvSpPr txBox="1"/>
          <p:nvPr/>
        </p:nvSpPr>
        <p:spPr>
          <a:xfrm>
            <a:off x="1645920" y="2145844"/>
            <a:ext cx="779228" cy="338554"/>
          </a:xfrm>
          <a:prstGeom prst="rect">
            <a:avLst/>
          </a:prstGeom>
          <a:solidFill>
            <a:schemeClr val="accent1"/>
          </a:solidFill>
        </p:spPr>
        <p:txBody>
          <a:bodyPr wrap="square" rtlCol="0">
            <a:spAutoFit/>
          </a:bodyPr>
          <a:lstStyle/>
          <a:p>
            <a:r>
              <a:rPr lang="de-CH" sz="1600" b="1" dirty="0"/>
              <a:t>Sek B</a:t>
            </a:r>
          </a:p>
        </p:txBody>
      </p:sp>
      <p:sp>
        <p:nvSpPr>
          <p:cNvPr id="12" name="Textfeld 11"/>
          <p:cNvSpPr txBox="1"/>
          <p:nvPr/>
        </p:nvSpPr>
        <p:spPr>
          <a:xfrm>
            <a:off x="1645920" y="3165198"/>
            <a:ext cx="779228" cy="338554"/>
          </a:xfrm>
          <a:prstGeom prst="rect">
            <a:avLst/>
          </a:prstGeom>
          <a:solidFill>
            <a:schemeClr val="accent1"/>
          </a:solidFill>
        </p:spPr>
        <p:txBody>
          <a:bodyPr wrap="square" rtlCol="0">
            <a:spAutoFit/>
          </a:bodyPr>
          <a:lstStyle/>
          <a:p>
            <a:r>
              <a:rPr lang="de-CH" sz="1600" b="1" dirty="0"/>
              <a:t>Sek E</a:t>
            </a:r>
          </a:p>
        </p:txBody>
      </p:sp>
      <p:sp>
        <p:nvSpPr>
          <p:cNvPr id="13" name="Textfeld 12"/>
          <p:cNvSpPr txBox="1"/>
          <p:nvPr/>
        </p:nvSpPr>
        <p:spPr>
          <a:xfrm>
            <a:off x="1645920" y="4267627"/>
            <a:ext cx="779228" cy="338554"/>
          </a:xfrm>
          <a:prstGeom prst="rect">
            <a:avLst/>
          </a:prstGeom>
          <a:solidFill>
            <a:schemeClr val="accent1"/>
          </a:solidFill>
        </p:spPr>
        <p:txBody>
          <a:bodyPr wrap="square" rtlCol="0">
            <a:spAutoFit/>
          </a:bodyPr>
          <a:lstStyle/>
          <a:p>
            <a:r>
              <a:rPr lang="de-CH" sz="1600" b="1" dirty="0"/>
              <a:t>Sek P</a:t>
            </a:r>
          </a:p>
        </p:txBody>
      </p:sp>
      <p:sp>
        <p:nvSpPr>
          <p:cNvPr id="14" name="Pfeil nach rechts 13"/>
          <p:cNvSpPr/>
          <p:nvPr/>
        </p:nvSpPr>
        <p:spPr bwMode="auto">
          <a:xfrm>
            <a:off x="3499899" y="1860605"/>
            <a:ext cx="2877047" cy="1955007"/>
          </a:xfrm>
          <a:prstGeom prst="rightArrow">
            <a:avLst/>
          </a:prstGeom>
          <a:solidFill>
            <a:srgbClr val="FFC000"/>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5" name="Pfeil nach rechts 14"/>
          <p:cNvSpPr/>
          <p:nvPr/>
        </p:nvSpPr>
        <p:spPr bwMode="auto">
          <a:xfrm>
            <a:off x="2895442" y="3967854"/>
            <a:ext cx="2242581" cy="927863"/>
          </a:xfrm>
          <a:prstGeom prst="rightArrow">
            <a:avLst/>
          </a:prstGeom>
          <a:solidFill>
            <a:srgbClr val="FFC000"/>
          </a:solid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6" name="Textfeld 15"/>
          <p:cNvSpPr txBox="1"/>
          <p:nvPr/>
        </p:nvSpPr>
        <p:spPr>
          <a:xfrm>
            <a:off x="3794097" y="2690101"/>
            <a:ext cx="1596887" cy="338554"/>
          </a:xfrm>
          <a:prstGeom prst="rect">
            <a:avLst/>
          </a:prstGeom>
          <a:solidFill>
            <a:schemeClr val="accent1"/>
          </a:solidFill>
        </p:spPr>
        <p:txBody>
          <a:bodyPr wrap="square" rtlCol="0">
            <a:spAutoFit/>
          </a:bodyPr>
          <a:lstStyle/>
          <a:p>
            <a:r>
              <a:rPr lang="de-CH" sz="1600" b="1" dirty="0"/>
              <a:t>Berufsschule</a:t>
            </a:r>
          </a:p>
        </p:txBody>
      </p:sp>
      <p:sp>
        <p:nvSpPr>
          <p:cNvPr id="17" name="Textfeld 16"/>
          <p:cNvSpPr txBox="1"/>
          <p:nvPr/>
        </p:nvSpPr>
        <p:spPr>
          <a:xfrm>
            <a:off x="3032097" y="4268206"/>
            <a:ext cx="1420633" cy="338554"/>
          </a:xfrm>
          <a:prstGeom prst="rect">
            <a:avLst/>
          </a:prstGeom>
          <a:solidFill>
            <a:schemeClr val="accent1"/>
          </a:solidFill>
        </p:spPr>
        <p:txBody>
          <a:bodyPr wrap="square" rtlCol="0">
            <a:spAutoFit/>
          </a:bodyPr>
          <a:lstStyle/>
          <a:p>
            <a:r>
              <a:rPr lang="de-CH" sz="1600" b="1" dirty="0"/>
              <a:t>Gymnasium</a:t>
            </a:r>
          </a:p>
        </p:txBody>
      </p:sp>
    </p:spTree>
    <p:extLst>
      <p:ext uri="{BB962C8B-B14F-4D97-AF65-F5344CB8AC3E}">
        <p14:creationId xmlns:p14="http://schemas.microsoft.com/office/powerpoint/2010/main" val="3519962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p:cNvSpPr/>
          <p:nvPr/>
        </p:nvSpPr>
        <p:spPr bwMode="auto">
          <a:xfrm>
            <a:off x="335544" y="1121448"/>
            <a:ext cx="2940312" cy="4993105"/>
          </a:xfrm>
          <a:prstGeom prst="roundRect">
            <a:avLst/>
          </a:prstGeom>
          <a:solidFill>
            <a:schemeClr val="bg1"/>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 name="Abgerundetes Rechteck 4"/>
          <p:cNvSpPr/>
          <p:nvPr/>
        </p:nvSpPr>
        <p:spPr bwMode="auto">
          <a:xfrm>
            <a:off x="590052" y="1311007"/>
            <a:ext cx="2401296" cy="1468303"/>
          </a:xfrm>
          <a:prstGeom prst="roundRect">
            <a:avLst/>
          </a:prstGeom>
          <a:solidFill>
            <a:srgbClr val="66FF66"/>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17</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66432" y="1531187"/>
            <a:ext cx="2248535" cy="584775"/>
          </a:xfrm>
          <a:prstGeom prst="rect">
            <a:avLst/>
          </a:prstGeom>
          <a:solidFill>
            <a:schemeClr val="accent1"/>
          </a:solidFill>
        </p:spPr>
        <p:txBody>
          <a:bodyPr wrap="square" rtlCol="0">
            <a:spAutoFit/>
          </a:bodyPr>
          <a:lstStyle/>
          <a:p>
            <a:pPr algn="ctr"/>
            <a:r>
              <a:rPr lang="de-CH" sz="1600" b="1" dirty="0"/>
              <a:t>Sek B</a:t>
            </a:r>
          </a:p>
          <a:p>
            <a:pPr algn="ctr"/>
            <a:r>
              <a:rPr lang="de-CH" sz="1600" b="1" dirty="0"/>
              <a:t>Basisansprüche</a:t>
            </a:r>
          </a:p>
        </p:txBody>
      </p:sp>
      <p:sp>
        <p:nvSpPr>
          <p:cNvPr id="9" name="Textfeld 8"/>
          <p:cNvSpPr txBox="1"/>
          <p:nvPr/>
        </p:nvSpPr>
        <p:spPr>
          <a:xfrm>
            <a:off x="590052" y="3264037"/>
            <a:ext cx="2413408" cy="246221"/>
          </a:xfrm>
          <a:prstGeom prst="rect">
            <a:avLst/>
          </a:prstGeom>
          <a:noFill/>
          <a:ln>
            <a:solidFill>
              <a:srgbClr val="0070C0"/>
            </a:solidFill>
          </a:ln>
        </p:spPr>
        <p:txBody>
          <a:bodyPr wrap="square" rtlCol="0">
            <a:spAutoFit/>
          </a:bodyPr>
          <a:lstStyle/>
          <a:p>
            <a:r>
              <a:rPr lang="de-CH" sz="1000" dirty="0"/>
              <a:t>Klassengrösse: 		12-18</a:t>
            </a:r>
          </a:p>
        </p:txBody>
      </p:sp>
      <p:sp>
        <p:nvSpPr>
          <p:cNvPr id="21" name="Textfeld 20"/>
          <p:cNvSpPr txBox="1"/>
          <p:nvPr/>
        </p:nvSpPr>
        <p:spPr>
          <a:xfrm>
            <a:off x="590052" y="2866332"/>
            <a:ext cx="2413408" cy="246221"/>
          </a:xfrm>
          <a:prstGeom prst="rect">
            <a:avLst/>
          </a:prstGeom>
          <a:noFill/>
          <a:ln>
            <a:solidFill>
              <a:srgbClr val="0070C0"/>
            </a:solidFill>
          </a:ln>
        </p:spPr>
        <p:txBody>
          <a:bodyPr wrap="square" rtlCol="0">
            <a:spAutoFit/>
          </a:bodyPr>
          <a:lstStyle/>
          <a:p>
            <a:r>
              <a:rPr lang="de-CH" sz="1000" dirty="0"/>
              <a:t>Lehrplan:	         	LP21</a:t>
            </a:r>
          </a:p>
        </p:txBody>
      </p:sp>
      <p:sp>
        <p:nvSpPr>
          <p:cNvPr id="22" name="Textfeld 21"/>
          <p:cNvSpPr txBox="1"/>
          <p:nvPr/>
        </p:nvSpPr>
        <p:spPr>
          <a:xfrm>
            <a:off x="590053" y="3643525"/>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23" name="Textfeld 22"/>
          <p:cNvSpPr txBox="1"/>
          <p:nvPr/>
        </p:nvSpPr>
        <p:spPr>
          <a:xfrm>
            <a:off x="590053" y="3997560"/>
            <a:ext cx="2413408" cy="246221"/>
          </a:xfrm>
          <a:prstGeom prst="rect">
            <a:avLst/>
          </a:prstGeom>
          <a:noFill/>
          <a:ln>
            <a:solidFill>
              <a:srgbClr val="0070C0"/>
            </a:solidFill>
          </a:ln>
        </p:spPr>
        <p:txBody>
          <a:bodyPr wrap="square" rtlCol="0">
            <a:spAutoFit/>
          </a:bodyPr>
          <a:lstStyle/>
          <a:p>
            <a:r>
              <a:rPr lang="de-CH" sz="1000" dirty="0"/>
              <a:t>Dauer:	                        3 Jahre</a:t>
            </a:r>
          </a:p>
        </p:txBody>
      </p:sp>
      <p:sp>
        <p:nvSpPr>
          <p:cNvPr id="24" name="Textfeld 23"/>
          <p:cNvSpPr txBox="1"/>
          <p:nvPr/>
        </p:nvSpPr>
        <p:spPr>
          <a:xfrm>
            <a:off x="598996" y="4748985"/>
            <a:ext cx="2413408" cy="246221"/>
          </a:xfrm>
          <a:prstGeom prst="rect">
            <a:avLst/>
          </a:prstGeom>
          <a:noFill/>
          <a:ln>
            <a:solidFill>
              <a:srgbClr val="0070C0"/>
            </a:solidFill>
          </a:ln>
        </p:spPr>
        <p:txBody>
          <a:bodyPr wrap="square" rtlCol="0">
            <a:spAutoFit/>
          </a:bodyPr>
          <a:lstStyle/>
          <a:p>
            <a:r>
              <a:rPr lang="de-CH" sz="1000" dirty="0"/>
              <a:t>Ziel:	                    EBA, EFZ</a:t>
            </a:r>
          </a:p>
        </p:txBody>
      </p:sp>
      <p:sp>
        <p:nvSpPr>
          <p:cNvPr id="25" name="Textfeld 24"/>
          <p:cNvSpPr txBox="1"/>
          <p:nvPr/>
        </p:nvSpPr>
        <p:spPr>
          <a:xfrm>
            <a:off x="590053" y="5144246"/>
            <a:ext cx="2422351" cy="677108"/>
          </a:xfrm>
          <a:prstGeom prst="rect">
            <a:avLst/>
          </a:prstGeom>
          <a:noFill/>
          <a:ln>
            <a:solidFill>
              <a:srgbClr val="0070C0"/>
            </a:solidFill>
          </a:ln>
        </p:spPr>
        <p:txBody>
          <a:bodyPr wrap="square" rtlCol="0">
            <a:spAutoFit/>
          </a:bodyPr>
          <a:lstStyle/>
          <a:p>
            <a:r>
              <a:rPr lang="de-CH" sz="1000" dirty="0"/>
              <a:t>Tätigkeit: 	</a:t>
            </a:r>
          </a:p>
          <a:p>
            <a:r>
              <a:rPr lang="de-CH" sz="800" dirty="0"/>
              <a:t>Festigung, Erweiterung und Vertiefung Primarschulstoff, alltags- und praxisorientiert.</a:t>
            </a:r>
          </a:p>
          <a:p>
            <a:endParaRPr lang="de-CH" dirty="0"/>
          </a:p>
        </p:txBody>
      </p:sp>
      <p:sp>
        <p:nvSpPr>
          <p:cNvPr id="26" name="Textfeld 25"/>
          <p:cNvSpPr txBox="1"/>
          <p:nvPr/>
        </p:nvSpPr>
        <p:spPr>
          <a:xfrm>
            <a:off x="590053" y="4353724"/>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30-40%</a:t>
            </a:r>
          </a:p>
        </p:txBody>
      </p:sp>
      <p:sp>
        <p:nvSpPr>
          <p:cNvPr id="27" name="Rechteck 26"/>
          <p:cNvSpPr/>
          <p:nvPr/>
        </p:nvSpPr>
        <p:spPr>
          <a:xfrm>
            <a:off x="666432" y="2158856"/>
            <a:ext cx="2109873" cy="2308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Eine solide Basis erarbeiten…</a:t>
            </a:r>
            <a:endParaRPr lang="de-CH" sz="900" dirty="0"/>
          </a:p>
        </p:txBody>
      </p:sp>
      <p:sp>
        <p:nvSpPr>
          <p:cNvPr id="28" name="Rechteck 27"/>
          <p:cNvSpPr/>
          <p:nvPr/>
        </p:nvSpPr>
        <p:spPr>
          <a:xfrm>
            <a:off x="915362" y="2415233"/>
            <a:ext cx="2132315" cy="2308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…auf der man aufbauen kann.</a:t>
            </a:r>
            <a:endParaRPr lang="de-CH" sz="900" dirty="0"/>
          </a:p>
        </p:txBody>
      </p:sp>
    </p:spTree>
    <p:extLst>
      <p:ext uri="{BB962C8B-B14F-4D97-AF65-F5344CB8AC3E}">
        <p14:creationId xmlns:p14="http://schemas.microsoft.com/office/powerpoint/2010/main" val="7931653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bwMode="auto">
          <a:xfrm>
            <a:off x="3539308" y="1041622"/>
            <a:ext cx="5156436" cy="5017904"/>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a:p>
            <a:endParaRPr lang="de-CH" altLang="de-DE"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b="1" i="1" kern="0" dirty="0">
                <a:solidFill>
                  <a:srgbClr val="000000"/>
                </a:solidFill>
                <a:latin typeface="Verdana" pitchFamily="34" charset="0"/>
                <a:ea typeface="Verdana" pitchFamily="34" charset="0"/>
                <a:sym typeface="Verdana Italic" charset="0"/>
              </a:rPr>
              <a:t>Zeigt Interesse für praktische und theoretische Inhalte</a:t>
            </a:r>
            <a:r>
              <a:rPr lang="de-CH" altLang="de-DE" dirty="0"/>
              <a:t>.</a:t>
            </a:r>
          </a:p>
          <a:p>
            <a:pPr marL="171450" indent="-171450">
              <a:buFont typeface="Arial" panose="020B0604020202020204" pitchFamily="34" charset="0"/>
              <a:buChar char="•"/>
            </a:pPr>
            <a:endParaRPr lang="de-CH" altLang="de-DE" dirty="0"/>
          </a:p>
          <a:p>
            <a:pPr marL="171450" indent="-171450">
              <a:buFont typeface="Arial" panose="020B0604020202020204" pitchFamily="34" charset="0"/>
              <a:buChar char="•"/>
            </a:pPr>
            <a:r>
              <a:rPr lang="de-CH" altLang="de-DE" b="1" i="1" kern="0" dirty="0">
                <a:solidFill>
                  <a:srgbClr val="000000"/>
                </a:solidFill>
                <a:latin typeface="Verdana" pitchFamily="34" charset="0"/>
                <a:ea typeface="Verdana" pitchFamily="34" charset="0"/>
                <a:sym typeface="Verdana Italic" charset="0"/>
              </a:rPr>
              <a:t>Genügende Schulleistungen mit individueller Unterstützung möglich.</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b="1" i="1" kern="0" dirty="0">
                <a:solidFill>
                  <a:srgbClr val="000000"/>
                </a:solidFill>
                <a:latin typeface="Verdana" pitchFamily="34" charset="0"/>
                <a:ea typeface="Verdana" pitchFamily="34" charset="0"/>
                <a:sym typeface="Verdana Italic" charset="0"/>
              </a:rPr>
              <a:t>Versteht einfache Texte.</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b="1" i="1" kern="0" dirty="0">
                <a:solidFill>
                  <a:srgbClr val="000000"/>
                </a:solidFill>
                <a:latin typeface="Verdana" pitchFamily="34" charset="0"/>
                <a:ea typeface="Verdana" pitchFamily="34" charset="0"/>
                <a:sym typeface="Verdana Italic" charset="0"/>
              </a:rPr>
              <a:t>Kann einfache Texte schreiben.</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b="1" i="1" kern="0" dirty="0">
                <a:solidFill>
                  <a:srgbClr val="000000"/>
                </a:solidFill>
                <a:latin typeface="Verdana" pitchFamily="34" charset="0"/>
                <a:ea typeface="Verdana" pitchFamily="34" charset="0"/>
                <a:sym typeface="Verdana Italic" charset="0"/>
              </a:rPr>
              <a:t>Versteht kurze und klare Arbeitsaufträge.</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b="1" i="1" kern="0" dirty="0">
                <a:solidFill>
                  <a:srgbClr val="000000"/>
                </a:solidFill>
                <a:latin typeface="Verdana" pitchFamily="34" charset="0"/>
                <a:ea typeface="Verdana" pitchFamily="34" charset="0"/>
                <a:sym typeface="Verdana Italic" charset="0"/>
              </a:rPr>
              <a:t>Kann Gelerntes in Alltagssituationen anwenden.</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b="1" i="1" kern="0" dirty="0">
                <a:solidFill>
                  <a:srgbClr val="000000"/>
                </a:solidFill>
                <a:latin typeface="Verdana" pitchFamily="34" charset="0"/>
                <a:ea typeface="Verdana" pitchFamily="34" charset="0"/>
                <a:sym typeface="Verdana Italic" charset="0"/>
              </a:rPr>
              <a:t>Ist in der Lage, mit individueller Unterstützung der Lehrperson sich in drei Jahren die schulischen Grundlagen für die Berufsschule anzueignen.</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p:txBody>
      </p:sp>
      <p:sp>
        <p:nvSpPr>
          <p:cNvPr id="16" name="Abgerundetes Rechteck 15"/>
          <p:cNvSpPr/>
          <p:nvPr/>
        </p:nvSpPr>
        <p:spPr bwMode="auto">
          <a:xfrm>
            <a:off x="335544" y="1121448"/>
            <a:ext cx="2940312" cy="4993105"/>
          </a:xfrm>
          <a:prstGeom prst="roundRect">
            <a:avLst/>
          </a:prstGeom>
          <a:solidFill>
            <a:schemeClr val="bg1"/>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 name="Abgerundetes Rechteck 4"/>
          <p:cNvSpPr/>
          <p:nvPr/>
        </p:nvSpPr>
        <p:spPr bwMode="auto">
          <a:xfrm>
            <a:off x="590052" y="1311007"/>
            <a:ext cx="2401296" cy="1468303"/>
          </a:xfrm>
          <a:prstGeom prst="roundRect">
            <a:avLst/>
          </a:prstGeom>
          <a:solidFill>
            <a:srgbClr val="66FF66"/>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18</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66432" y="1531187"/>
            <a:ext cx="2248535" cy="584775"/>
          </a:xfrm>
          <a:prstGeom prst="rect">
            <a:avLst/>
          </a:prstGeom>
          <a:solidFill>
            <a:schemeClr val="accent1"/>
          </a:solidFill>
        </p:spPr>
        <p:txBody>
          <a:bodyPr wrap="square" rtlCol="0">
            <a:spAutoFit/>
          </a:bodyPr>
          <a:lstStyle/>
          <a:p>
            <a:pPr algn="ctr"/>
            <a:r>
              <a:rPr lang="de-CH" sz="1600" b="1" dirty="0"/>
              <a:t>Sek B</a:t>
            </a:r>
          </a:p>
          <a:p>
            <a:pPr algn="ctr"/>
            <a:r>
              <a:rPr lang="de-CH" sz="1600" b="1" dirty="0"/>
              <a:t>Basisansprüche</a:t>
            </a:r>
          </a:p>
        </p:txBody>
      </p:sp>
      <p:sp>
        <p:nvSpPr>
          <p:cNvPr id="9" name="Textfeld 8"/>
          <p:cNvSpPr txBox="1"/>
          <p:nvPr/>
        </p:nvSpPr>
        <p:spPr>
          <a:xfrm>
            <a:off x="590052" y="3264037"/>
            <a:ext cx="2413408" cy="246221"/>
          </a:xfrm>
          <a:prstGeom prst="rect">
            <a:avLst/>
          </a:prstGeom>
          <a:noFill/>
          <a:ln>
            <a:solidFill>
              <a:srgbClr val="0070C0"/>
            </a:solidFill>
          </a:ln>
        </p:spPr>
        <p:txBody>
          <a:bodyPr wrap="square" rtlCol="0">
            <a:spAutoFit/>
          </a:bodyPr>
          <a:lstStyle/>
          <a:p>
            <a:r>
              <a:rPr lang="de-CH" sz="1000" dirty="0"/>
              <a:t>Klassengrösse: 		12-18</a:t>
            </a:r>
          </a:p>
        </p:txBody>
      </p:sp>
      <p:sp>
        <p:nvSpPr>
          <p:cNvPr id="21" name="Textfeld 20"/>
          <p:cNvSpPr txBox="1"/>
          <p:nvPr/>
        </p:nvSpPr>
        <p:spPr>
          <a:xfrm>
            <a:off x="590052" y="2866332"/>
            <a:ext cx="2413408" cy="246221"/>
          </a:xfrm>
          <a:prstGeom prst="rect">
            <a:avLst/>
          </a:prstGeom>
          <a:noFill/>
          <a:ln>
            <a:solidFill>
              <a:srgbClr val="0070C0"/>
            </a:solidFill>
          </a:ln>
        </p:spPr>
        <p:txBody>
          <a:bodyPr wrap="square" rtlCol="0">
            <a:spAutoFit/>
          </a:bodyPr>
          <a:lstStyle/>
          <a:p>
            <a:r>
              <a:rPr lang="de-CH" sz="1000" dirty="0"/>
              <a:t>Lehrplan:	         	LP21</a:t>
            </a:r>
          </a:p>
        </p:txBody>
      </p:sp>
      <p:sp>
        <p:nvSpPr>
          <p:cNvPr id="22" name="Textfeld 21"/>
          <p:cNvSpPr txBox="1"/>
          <p:nvPr/>
        </p:nvSpPr>
        <p:spPr>
          <a:xfrm>
            <a:off x="590053" y="3643525"/>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23" name="Textfeld 22"/>
          <p:cNvSpPr txBox="1"/>
          <p:nvPr/>
        </p:nvSpPr>
        <p:spPr>
          <a:xfrm>
            <a:off x="590053" y="3997560"/>
            <a:ext cx="2413408" cy="246221"/>
          </a:xfrm>
          <a:prstGeom prst="rect">
            <a:avLst/>
          </a:prstGeom>
          <a:noFill/>
          <a:ln>
            <a:solidFill>
              <a:srgbClr val="0070C0"/>
            </a:solidFill>
          </a:ln>
        </p:spPr>
        <p:txBody>
          <a:bodyPr wrap="square" rtlCol="0">
            <a:spAutoFit/>
          </a:bodyPr>
          <a:lstStyle/>
          <a:p>
            <a:r>
              <a:rPr lang="de-CH" sz="1000" dirty="0"/>
              <a:t>Dauer:	                        3 Jahre</a:t>
            </a:r>
          </a:p>
        </p:txBody>
      </p:sp>
      <p:sp>
        <p:nvSpPr>
          <p:cNvPr id="24" name="Textfeld 23"/>
          <p:cNvSpPr txBox="1"/>
          <p:nvPr/>
        </p:nvSpPr>
        <p:spPr>
          <a:xfrm>
            <a:off x="598996" y="4748985"/>
            <a:ext cx="2413408" cy="246221"/>
          </a:xfrm>
          <a:prstGeom prst="rect">
            <a:avLst/>
          </a:prstGeom>
          <a:noFill/>
          <a:ln>
            <a:solidFill>
              <a:srgbClr val="0070C0"/>
            </a:solidFill>
          </a:ln>
        </p:spPr>
        <p:txBody>
          <a:bodyPr wrap="square" rtlCol="0">
            <a:spAutoFit/>
          </a:bodyPr>
          <a:lstStyle/>
          <a:p>
            <a:r>
              <a:rPr lang="de-CH" sz="1000" dirty="0"/>
              <a:t>Ziel:	                    EBA, EFZ</a:t>
            </a:r>
          </a:p>
        </p:txBody>
      </p:sp>
      <p:sp>
        <p:nvSpPr>
          <p:cNvPr id="25" name="Textfeld 24"/>
          <p:cNvSpPr txBox="1"/>
          <p:nvPr/>
        </p:nvSpPr>
        <p:spPr>
          <a:xfrm>
            <a:off x="590053" y="5144246"/>
            <a:ext cx="2422351" cy="677108"/>
          </a:xfrm>
          <a:prstGeom prst="rect">
            <a:avLst/>
          </a:prstGeom>
          <a:noFill/>
          <a:ln>
            <a:solidFill>
              <a:srgbClr val="0070C0"/>
            </a:solidFill>
          </a:ln>
        </p:spPr>
        <p:txBody>
          <a:bodyPr wrap="square" rtlCol="0">
            <a:spAutoFit/>
          </a:bodyPr>
          <a:lstStyle/>
          <a:p>
            <a:r>
              <a:rPr lang="de-CH" sz="1000" dirty="0"/>
              <a:t>Tätigkeit: </a:t>
            </a:r>
          </a:p>
          <a:p>
            <a:r>
              <a:rPr lang="de-CH" sz="800" dirty="0"/>
              <a:t>Festigung, Erweiterung und Vertiefung Primarschulstoff, alltags- und praxisorientiert</a:t>
            </a:r>
          </a:p>
          <a:p>
            <a:endParaRPr lang="de-CH" dirty="0"/>
          </a:p>
        </p:txBody>
      </p:sp>
      <p:sp>
        <p:nvSpPr>
          <p:cNvPr id="26" name="Textfeld 25"/>
          <p:cNvSpPr txBox="1"/>
          <p:nvPr/>
        </p:nvSpPr>
        <p:spPr>
          <a:xfrm>
            <a:off x="590053" y="4353724"/>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30-40%</a:t>
            </a:r>
          </a:p>
        </p:txBody>
      </p:sp>
      <p:sp>
        <p:nvSpPr>
          <p:cNvPr id="27" name="Rechteck 26"/>
          <p:cNvSpPr/>
          <p:nvPr/>
        </p:nvSpPr>
        <p:spPr>
          <a:xfrm>
            <a:off x="666432" y="2158856"/>
            <a:ext cx="2109873" cy="2308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Eine solide Basis erarbeiten…</a:t>
            </a:r>
            <a:endParaRPr lang="de-CH" sz="900" dirty="0"/>
          </a:p>
        </p:txBody>
      </p:sp>
      <p:sp>
        <p:nvSpPr>
          <p:cNvPr id="28" name="Rechteck 27"/>
          <p:cNvSpPr/>
          <p:nvPr/>
        </p:nvSpPr>
        <p:spPr>
          <a:xfrm>
            <a:off x="915362" y="2415233"/>
            <a:ext cx="2132315" cy="2308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…auf der man aufbauen kann.</a:t>
            </a:r>
            <a:endParaRPr lang="de-CH" sz="900" dirty="0"/>
          </a:p>
        </p:txBody>
      </p:sp>
    </p:spTree>
    <p:extLst>
      <p:ext uri="{BB962C8B-B14F-4D97-AF65-F5344CB8AC3E}">
        <p14:creationId xmlns:p14="http://schemas.microsoft.com/office/powerpoint/2010/main" val="20348143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p:cNvSpPr/>
          <p:nvPr/>
        </p:nvSpPr>
        <p:spPr bwMode="auto">
          <a:xfrm>
            <a:off x="335544" y="1121448"/>
            <a:ext cx="2940312" cy="4993105"/>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 name="Abgerundetes Rechteck 4"/>
          <p:cNvSpPr/>
          <p:nvPr/>
        </p:nvSpPr>
        <p:spPr bwMode="auto">
          <a:xfrm>
            <a:off x="590052" y="1311007"/>
            <a:ext cx="2401296" cy="1468303"/>
          </a:xfrm>
          <a:prstGeom prst="roundRect">
            <a:avLst/>
          </a:prstGeom>
          <a:solidFill>
            <a:srgbClr val="00B0F0"/>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19</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66432" y="1531187"/>
            <a:ext cx="2248535" cy="523220"/>
          </a:xfrm>
          <a:prstGeom prst="rect">
            <a:avLst/>
          </a:prstGeom>
          <a:solidFill>
            <a:schemeClr val="accent1"/>
          </a:solidFill>
        </p:spPr>
        <p:txBody>
          <a:bodyPr wrap="square" rtlCol="0">
            <a:spAutoFit/>
          </a:bodyPr>
          <a:lstStyle/>
          <a:p>
            <a:pPr algn="ctr"/>
            <a:r>
              <a:rPr lang="de-CH" sz="1600" b="1" dirty="0"/>
              <a:t>Sek E</a:t>
            </a:r>
          </a:p>
          <a:p>
            <a:pPr algn="ctr"/>
            <a:r>
              <a:rPr lang="de-CH" b="1" dirty="0"/>
              <a:t>Erweiterte Ansprüche</a:t>
            </a:r>
          </a:p>
        </p:txBody>
      </p:sp>
      <p:sp>
        <p:nvSpPr>
          <p:cNvPr id="9" name="Textfeld 8"/>
          <p:cNvSpPr txBox="1"/>
          <p:nvPr/>
        </p:nvSpPr>
        <p:spPr>
          <a:xfrm>
            <a:off x="590052" y="3264037"/>
            <a:ext cx="2413408" cy="246221"/>
          </a:xfrm>
          <a:prstGeom prst="rect">
            <a:avLst/>
          </a:prstGeom>
          <a:noFill/>
          <a:ln>
            <a:solidFill>
              <a:srgbClr val="0070C0"/>
            </a:solidFill>
          </a:ln>
        </p:spPr>
        <p:txBody>
          <a:bodyPr wrap="square" rtlCol="0">
            <a:spAutoFit/>
          </a:bodyPr>
          <a:lstStyle/>
          <a:p>
            <a:r>
              <a:rPr lang="de-CH" sz="1000" dirty="0"/>
              <a:t>Klassengrösse: 		16-28</a:t>
            </a:r>
          </a:p>
        </p:txBody>
      </p:sp>
      <p:sp>
        <p:nvSpPr>
          <p:cNvPr id="21" name="Textfeld 20"/>
          <p:cNvSpPr txBox="1"/>
          <p:nvPr/>
        </p:nvSpPr>
        <p:spPr>
          <a:xfrm>
            <a:off x="590052" y="2866332"/>
            <a:ext cx="2413408" cy="246221"/>
          </a:xfrm>
          <a:prstGeom prst="rect">
            <a:avLst/>
          </a:prstGeom>
          <a:noFill/>
          <a:ln>
            <a:solidFill>
              <a:srgbClr val="0070C0"/>
            </a:solidFill>
          </a:ln>
        </p:spPr>
        <p:txBody>
          <a:bodyPr wrap="square" rtlCol="0">
            <a:spAutoFit/>
          </a:bodyPr>
          <a:lstStyle/>
          <a:p>
            <a:r>
              <a:rPr lang="de-CH" sz="1000" dirty="0"/>
              <a:t>Lehrplan:	         	LP21</a:t>
            </a:r>
          </a:p>
        </p:txBody>
      </p:sp>
      <p:sp>
        <p:nvSpPr>
          <p:cNvPr id="22" name="Textfeld 21"/>
          <p:cNvSpPr txBox="1"/>
          <p:nvPr/>
        </p:nvSpPr>
        <p:spPr>
          <a:xfrm>
            <a:off x="590053" y="3643525"/>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23" name="Textfeld 22"/>
          <p:cNvSpPr txBox="1"/>
          <p:nvPr/>
        </p:nvSpPr>
        <p:spPr>
          <a:xfrm>
            <a:off x="590053" y="3997560"/>
            <a:ext cx="2413408" cy="246221"/>
          </a:xfrm>
          <a:prstGeom prst="rect">
            <a:avLst/>
          </a:prstGeom>
          <a:noFill/>
          <a:ln>
            <a:solidFill>
              <a:srgbClr val="0070C0"/>
            </a:solidFill>
          </a:ln>
        </p:spPr>
        <p:txBody>
          <a:bodyPr wrap="square" rtlCol="0">
            <a:spAutoFit/>
          </a:bodyPr>
          <a:lstStyle/>
          <a:p>
            <a:r>
              <a:rPr lang="de-CH" sz="1000" dirty="0"/>
              <a:t>Dauer:	                        3 Jahre</a:t>
            </a:r>
          </a:p>
        </p:txBody>
      </p:sp>
      <p:sp>
        <p:nvSpPr>
          <p:cNvPr id="24" name="Textfeld 23"/>
          <p:cNvSpPr txBox="1"/>
          <p:nvPr/>
        </p:nvSpPr>
        <p:spPr>
          <a:xfrm>
            <a:off x="598996" y="4748985"/>
            <a:ext cx="2413408" cy="246221"/>
          </a:xfrm>
          <a:prstGeom prst="rect">
            <a:avLst/>
          </a:prstGeom>
          <a:noFill/>
          <a:ln>
            <a:solidFill>
              <a:srgbClr val="0070C0"/>
            </a:solidFill>
          </a:ln>
        </p:spPr>
        <p:txBody>
          <a:bodyPr wrap="square" rtlCol="0">
            <a:spAutoFit/>
          </a:bodyPr>
          <a:lstStyle/>
          <a:p>
            <a:r>
              <a:rPr lang="de-CH" sz="1000" dirty="0"/>
              <a:t>Ziel:                       EBA, EFZ, BM, FMS</a:t>
            </a:r>
          </a:p>
        </p:txBody>
      </p:sp>
      <p:sp>
        <p:nvSpPr>
          <p:cNvPr id="25" name="Textfeld 24"/>
          <p:cNvSpPr txBox="1"/>
          <p:nvPr/>
        </p:nvSpPr>
        <p:spPr>
          <a:xfrm>
            <a:off x="590053" y="5144246"/>
            <a:ext cx="2422351" cy="738664"/>
          </a:xfrm>
          <a:prstGeom prst="rect">
            <a:avLst/>
          </a:prstGeom>
          <a:noFill/>
          <a:ln>
            <a:solidFill>
              <a:srgbClr val="0070C0"/>
            </a:solidFill>
          </a:ln>
        </p:spPr>
        <p:txBody>
          <a:bodyPr wrap="square" rtlCol="0">
            <a:spAutoFit/>
          </a:bodyPr>
          <a:lstStyle/>
          <a:p>
            <a:r>
              <a:rPr lang="de-CH" sz="1000" dirty="0"/>
              <a:t>Tätigkeit: 	</a:t>
            </a:r>
          </a:p>
          <a:p>
            <a:r>
              <a:rPr lang="de-CH" sz="800" dirty="0"/>
              <a:t>Umfassende Bildung in sprachlicher, kultureller, mathematischer und naturwissenschaftlicher Richtung. Vorbereitung auf die Berufsbildung mit erhöhten Anforderungen.</a:t>
            </a:r>
            <a:endParaRPr lang="de-CH" dirty="0"/>
          </a:p>
        </p:txBody>
      </p:sp>
      <p:sp>
        <p:nvSpPr>
          <p:cNvPr id="26" name="Textfeld 25"/>
          <p:cNvSpPr txBox="1"/>
          <p:nvPr/>
        </p:nvSpPr>
        <p:spPr>
          <a:xfrm>
            <a:off x="590053" y="4353724"/>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40-50%</a:t>
            </a:r>
          </a:p>
        </p:txBody>
      </p:sp>
      <p:sp>
        <p:nvSpPr>
          <p:cNvPr id="27" name="Rechteck 26"/>
          <p:cNvSpPr/>
          <p:nvPr/>
        </p:nvSpPr>
        <p:spPr>
          <a:xfrm>
            <a:off x="736165" y="2097405"/>
            <a:ext cx="2178802" cy="646331"/>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Erweiterte Ansprüche für eine </a:t>
            </a:r>
          </a:p>
          <a:p>
            <a:r>
              <a:rPr lang="de-DE" altLang="de-DE" sz="900" b="1" i="1" kern="0" dirty="0">
                <a:solidFill>
                  <a:srgbClr val="000000"/>
                </a:solidFill>
                <a:latin typeface="Verdana" pitchFamily="34" charset="0"/>
                <a:ea typeface="Verdana" pitchFamily="34" charset="0"/>
                <a:sym typeface="Verdana Italic" charset="0"/>
              </a:rPr>
              <a:t>Berufslehre mit oder ohne </a:t>
            </a:r>
          </a:p>
          <a:p>
            <a:r>
              <a:rPr lang="de-DE" altLang="de-DE" sz="900" b="1" i="1" kern="0" dirty="0">
                <a:solidFill>
                  <a:srgbClr val="000000"/>
                </a:solidFill>
                <a:latin typeface="Verdana" pitchFamily="34" charset="0"/>
                <a:ea typeface="Verdana" pitchFamily="34" charset="0"/>
                <a:sym typeface="Verdana Italic" charset="0"/>
              </a:rPr>
              <a:t>Berufsmaturität.</a:t>
            </a:r>
          </a:p>
          <a:p>
            <a:r>
              <a:rPr lang="de-CH" altLang="de-DE" sz="900" b="1" i="1" kern="0" dirty="0">
                <a:solidFill>
                  <a:srgbClr val="000000"/>
                </a:solidFill>
                <a:latin typeface="Verdana" pitchFamily="34" charset="0"/>
                <a:ea typeface="Verdana" pitchFamily="34" charset="0"/>
                <a:sym typeface="Verdana Italic" charset="0"/>
              </a:rPr>
              <a:t> </a:t>
            </a:r>
            <a:endParaRPr lang="de-CH" sz="900" dirty="0"/>
          </a:p>
        </p:txBody>
      </p:sp>
    </p:spTree>
    <p:extLst>
      <p:ext uri="{BB962C8B-B14F-4D97-AF65-F5344CB8AC3E}">
        <p14:creationId xmlns:p14="http://schemas.microsoft.com/office/powerpoint/2010/main" val="25410511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975"/>
            <a:ext cx="7999413" cy="716885"/>
          </a:xfrm>
        </p:spPr>
        <p:txBody>
          <a:bodyPr/>
          <a:lstStyle/>
          <a:p>
            <a:pPr algn="l">
              <a:defRPr/>
            </a:pPr>
            <a:r>
              <a:rPr lang="de-CH" b="1" dirty="0"/>
              <a:t>Ablauf und Themen</a:t>
            </a:r>
          </a:p>
        </p:txBody>
      </p:sp>
      <p:sp>
        <p:nvSpPr>
          <p:cNvPr id="4" name="Inhaltsplatzhalter 3"/>
          <p:cNvSpPr>
            <a:spLocks noGrp="1"/>
          </p:cNvSpPr>
          <p:nvPr>
            <p:ph idx="1"/>
          </p:nvPr>
        </p:nvSpPr>
        <p:spPr>
          <a:xfrm>
            <a:off x="979055" y="2179133"/>
            <a:ext cx="7596620" cy="2499734"/>
          </a:xfrm>
        </p:spPr>
        <p:txBody>
          <a:bodyPr/>
          <a:lstStyle/>
          <a:p>
            <a:pPr marL="0" indent="0">
              <a:defRPr/>
            </a:pPr>
            <a:r>
              <a:rPr lang="de-CH" b="1" i="0" dirty="0">
                <a:solidFill>
                  <a:schemeClr val="tx1"/>
                </a:solidFill>
              </a:rPr>
              <a:t>1. Teil</a:t>
            </a:r>
          </a:p>
          <a:p>
            <a:pPr marL="0" indent="0">
              <a:defRPr/>
            </a:pPr>
            <a:r>
              <a:rPr lang="de-CH" i="0" dirty="0">
                <a:solidFill>
                  <a:schemeClr val="tx1"/>
                </a:solidFill>
              </a:rPr>
              <a:t>Übertrittsverfahren Prim-Sek I</a:t>
            </a:r>
          </a:p>
          <a:p>
            <a:pPr marL="0" indent="0">
              <a:defRPr/>
            </a:pPr>
            <a:endParaRPr lang="de-CH" i="0" dirty="0">
              <a:solidFill>
                <a:schemeClr val="tx1"/>
              </a:solidFill>
            </a:endParaRPr>
          </a:p>
          <a:p>
            <a:pPr marL="0" indent="0">
              <a:defRPr/>
            </a:pPr>
            <a:r>
              <a:rPr lang="de-CH" b="1" i="0" dirty="0">
                <a:solidFill>
                  <a:schemeClr val="tx1"/>
                </a:solidFill>
              </a:rPr>
              <a:t>2. Teil</a:t>
            </a:r>
          </a:p>
          <a:p>
            <a:pPr marL="0" indent="0">
              <a:defRPr/>
            </a:pPr>
            <a:r>
              <a:rPr lang="de-CH" i="0" dirty="0">
                <a:solidFill>
                  <a:schemeClr val="tx1"/>
                </a:solidFill>
              </a:rPr>
              <a:t>Die Schultypen der Sekundarstufe I</a:t>
            </a:r>
          </a:p>
          <a:p>
            <a:pPr marL="0" indent="0">
              <a:defRPr/>
            </a:pPr>
            <a:endParaRPr lang="de-CH" i="0" dirty="0">
              <a:solidFill>
                <a:schemeClr val="tx1"/>
              </a:solidFill>
            </a:endParaRPr>
          </a:p>
          <a:p>
            <a:pPr lvl="1" indent="0">
              <a:defRPr/>
            </a:pPr>
            <a:endParaRPr lang="de-CH" sz="1800" i="0" dirty="0">
              <a:solidFill>
                <a:schemeClr val="tx1"/>
              </a:solidFill>
            </a:endParaRPr>
          </a:p>
          <a:p>
            <a:pPr lvl="1">
              <a:buFont typeface="Symbol" panose="05050102010706020507" pitchFamily="18" charset="2"/>
              <a:buChar char="-"/>
              <a:defRPr/>
            </a:pPr>
            <a:endParaRPr lang="de-CH" sz="1800" dirty="0">
              <a:solidFill>
                <a:schemeClr val="tx1"/>
              </a:solidFill>
            </a:endParaRPr>
          </a:p>
          <a:p>
            <a:pPr marL="0" indent="0">
              <a:defRPr/>
            </a:pPr>
            <a:endParaRPr lang="de-CH" sz="2000" i="0" dirty="0">
              <a:solidFill>
                <a:schemeClr val="tx1"/>
              </a:solidFill>
            </a:endParaRPr>
          </a:p>
        </p:txBody>
      </p:sp>
      <p:sp>
        <p:nvSpPr>
          <p:cNvPr id="12292"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1457F85B-813D-435E-B7BB-EAE86FC87C16}" type="slidenum">
              <a:rPr lang="de-CH" altLang="de-DE" sz="1200" i="0">
                <a:solidFill>
                  <a:schemeClr val="tx1"/>
                </a:solidFill>
                <a:latin typeface="Helvetica" pitchFamily="34" charset="0"/>
                <a:ea typeface="ヒラギノ角ゴ ProN W3" pitchFamily="-84" charset="-128"/>
                <a:sym typeface="Helvetica" pitchFamily="34" charset="0"/>
              </a:rPr>
              <a:pPr algn="r" eaLnBrk="1" hangingPunct="1">
                <a:spcBef>
                  <a:spcPct val="0"/>
                </a:spcBef>
              </a:pPr>
              <a:t>2</a:t>
            </a:fld>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2293" name="Datumsplatzhalter 6"/>
          <p:cNvSpPr txBox="1">
            <a:spLocks/>
          </p:cNvSpPr>
          <p:nvPr/>
        </p:nvSpPr>
        <p:spPr bwMode="auto">
          <a:xfrm>
            <a:off x="457200" y="6376988"/>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bwMode="auto">
          <a:xfrm>
            <a:off x="3539308" y="1041622"/>
            <a:ext cx="5156436" cy="5017904"/>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Kann selbständig und auf Anleitung der Lehrperson arbeiten.</a:t>
            </a:r>
            <a:endParaRPr lang="de-CH" altLang="de-DE" sz="1100" dirty="0"/>
          </a:p>
          <a:p>
            <a:pPr marL="171450" indent="-171450">
              <a:buFont typeface="Arial" panose="020B0604020202020204" pitchFamily="34" charset="0"/>
              <a:buChar char="•"/>
            </a:pPr>
            <a:endParaRPr lang="de-CH" altLang="de-DE" sz="1100" dirty="0"/>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Gute Schulleistungen; lernt gerne und mit Leichtigkeit – auch in der Freizeit.</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Kann bei einem hohen Lerntempo mithalten.</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Versteht anspruchsvollere Texte.</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Kann komplexere Texte schreiben und drückt sich klar aus.</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Versteht längere und komplexere Arbeitsaufträge.</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Begreift Lerninhalte schnell und kann bei komplexeren Dingen das Wesentliche erarbeiten.</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Ist in der Lage sich in drei Jahren schulische Grundlagen für anspruchsvolle Berufslehrgänge anzueignen.</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p:txBody>
      </p:sp>
      <p:sp>
        <p:nvSpPr>
          <p:cNvPr id="16" name="Abgerundetes Rechteck 15"/>
          <p:cNvSpPr/>
          <p:nvPr/>
        </p:nvSpPr>
        <p:spPr bwMode="auto">
          <a:xfrm>
            <a:off x="335544" y="1121448"/>
            <a:ext cx="2940312" cy="4993105"/>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 name="Abgerundetes Rechteck 4"/>
          <p:cNvSpPr/>
          <p:nvPr/>
        </p:nvSpPr>
        <p:spPr bwMode="auto">
          <a:xfrm>
            <a:off x="590052" y="1311007"/>
            <a:ext cx="2401296" cy="1468303"/>
          </a:xfrm>
          <a:prstGeom prst="roundRect">
            <a:avLst/>
          </a:prstGeom>
          <a:solidFill>
            <a:srgbClr val="00B0F0"/>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20</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66432" y="1531187"/>
            <a:ext cx="2248535" cy="523220"/>
          </a:xfrm>
          <a:prstGeom prst="rect">
            <a:avLst/>
          </a:prstGeom>
          <a:solidFill>
            <a:schemeClr val="accent1"/>
          </a:solidFill>
        </p:spPr>
        <p:txBody>
          <a:bodyPr wrap="square" rtlCol="0">
            <a:spAutoFit/>
          </a:bodyPr>
          <a:lstStyle/>
          <a:p>
            <a:pPr algn="ctr"/>
            <a:r>
              <a:rPr lang="de-CH" sz="1600" b="1" dirty="0"/>
              <a:t>Sek E</a:t>
            </a:r>
          </a:p>
          <a:p>
            <a:pPr algn="ctr"/>
            <a:r>
              <a:rPr lang="de-CH" b="1" dirty="0"/>
              <a:t>Erweiterte Ansprüche</a:t>
            </a:r>
          </a:p>
        </p:txBody>
      </p:sp>
      <p:sp>
        <p:nvSpPr>
          <p:cNvPr id="9" name="Textfeld 8"/>
          <p:cNvSpPr txBox="1"/>
          <p:nvPr/>
        </p:nvSpPr>
        <p:spPr>
          <a:xfrm>
            <a:off x="590052" y="3264037"/>
            <a:ext cx="2413408" cy="246221"/>
          </a:xfrm>
          <a:prstGeom prst="rect">
            <a:avLst/>
          </a:prstGeom>
          <a:noFill/>
          <a:ln>
            <a:solidFill>
              <a:srgbClr val="0070C0"/>
            </a:solidFill>
          </a:ln>
        </p:spPr>
        <p:txBody>
          <a:bodyPr wrap="square" rtlCol="0">
            <a:spAutoFit/>
          </a:bodyPr>
          <a:lstStyle/>
          <a:p>
            <a:r>
              <a:rPr lang="de-CH" sz="1000" dirty="0"/>
              <a:t>Klassengrösse: 		16-28</a:t>
            </a:r>
          </a:p>
        </p:txBody>
      </p:sp>
      <p:sp>
        <p:nvSpPr>
          <p:cNvPr id="21" name="Textfeld 20"/>
          <p:cNvSpPr txBox="1"/>
          <p:nvPr/>
        </p:nvSpPr>
        <p:spPr>
          <a:xfrm>
            <a:off x="590052" y="2866332"/>
            <a:ext cx="2413408" cy="246221"/>
          </a:xfrm>
          <a:prstGeom prst="rect">
            <a:avLst/>
          </a:prstGeom>
          <a:noFill/>
          <a:ln>
            <a:solidFill>
              <a:srgbClr val="0070C0"/>
            </a:solidFill>
          </a:ln>
        </p:spPr>
        <p:txBody>
          <a:bodyPr wrap="square" rtlCol="0">
            <a:spAutoFit/>
          </a:bodyPr>
          <a:lstStyle/>
          <a:p>
            <a:r>
              <a:rPr lang="de-CH" sz="1000" dirty="0"/>
              <a:t>Lehrplan:	         	LP21</a:t>
            </a:r>
          </a:p>
        </p:txBody>
      </p:sp>
      <p:sp>
        <p:nvSpPr>
          <p:cNvPr id="22" name="Textfeld 21"/>
          <p:cNvSpPr txBox="1"/>
          <p:nvPr/>
        </p:nvSpPr>
        <p:spPr>
          <a:xfrm>
            <a:off x="590053" y="3643525"/>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23" name="Textfeld 22"/>
          <p:cNvSpPr txBox="1"/>
          <p:nvPr/>
        </p:nvSpPr>
        <p:spPr>
          <a:xfrm>
            <a:off x="590053" y="3997560"/>
            <a:ext cx="2413408" cy="246221"/>
          </a:xfrm>
          <a:prstGeom prst="rect">
            <a:avLst/>
          </a:prstGeom>
          <a:noFill/>
          <a:ln>
            <a:solidFill>
              <a:srgbClr val="0070C0"/>
            </a:solidFill>
          </a:ln>
        </p:spPr>
        <p:txBody>
          <a:bodyPr wrap="square" rtlCol="0">
            <a:spAutoFit/>
          </a:bodyPr>
          <a:lstStyle/>
          <a:p>
            <a:r>
              <a:rPr lang="de-CH" sz="1000" dirty="0"/>
              <a:t>Dauer:	                        3 Jahre</a:t>
            </a:r>
          </a:p>
        </p:txBody>
      </p:sp>
      <p:sp>
        <p:nvSpPr>
          <p:cNvPr id="24" name="Textfeld 23"/>
          <p:cNvSpPr txBox="1"/>
          <p:nvPr/>
        </p:nvSpPr>
        <p:spPr>
          <a:xfrm>
            <a:off x="598996" y="4748985"/>
            <a:ext cx="2413408" cy="246221"/>
          </a:xfrm>
          <a:prstGeom prst="rect">
            <a:avLst/>
          </a:prstGeom>
          <a:noFill/>
          <a:ln>
            <a:solidFill>
              <a:srgbClr val="0070C0"/>
            </a:solidFill>
          </a:ln>
        </p:spPr>
        <p:txBody>
          <a:bodyPr wrap="square" rtlCol="0">
            <a:spAutoFit/>
          </a:bodyPr>
          <a:lstStyle/>
          <a:p>
            <a:r>
              <a:rPr lang="de-CH" sz="1000" dirty="0"/>
              <a:t>Ziel:                       EBA, EFZ, BM, FMS</a:t>
            </a:r>
          </a:p>
        </p:txBody>
      </p:sp>
      <p:sp>
        <p:nvSpPr>
          <p:cNvPr id="25" name="Textfeld 24"/>
          <p:cNvSpPr txBox="1"/>
          <p:nvPr/>
        </p:nvSpPr>
        <p:spPr>
          <a:xfrm>
            <a:off x="590053" y="5144246"/>
            <a:ext cx="2422351" cy="738664"/>
          </a:xfrm>
          <a:prstGeom prst="rect">
            <a:avLst/>
          </a:prstGeom>
          <a:noFill/>
          <a:ln>
            <a:solidFill>
              <a:srgbClr val="0070C0"/>
            </a:solidFill>
          </a:ln>
        </p:spPr>
        <p:txBody>
          <a:bodyPr wrap="square" rtlCol="0">
            <a:spAutoFit/>
          </a:bodyPr>
          <a:lstStyle/>
          <a:p>
            <a:r>
              <a:rPr lang="de-CH" sz="1000" dirty="0"/>
              <a:t>Tätigkeit: 	</a:t>
            </a:r>
          </a:p>
          <a:p>
            <a:r>
              <a:rPr lang="de-CH" sz="800" dirty="0"/>
              <a:t>Umfassende Bildung in sprachlicher, kultureller, mathematischer und naturwissenschaftlicher Richtung. Vorbereitung auf die Berufsbildung mit erhöhten Anforderungen.</a:t>
            </a:r>
            <a:endParaRPr lang="de-CH" dirty="0"/>
          </a:p>
        </p:txBody>
      </p:sp>
      <p:sp>
        <p:nvSpPr>
          <p:cNvPr id="26" name="Textfeld 25"/>
          <p:cNvSpPr txBox="1"/>
          <p:nvPr/>
        </p:nvSpPr>
        <p:spPr>
          <a:xfrm>
            <a:off x="590053" y="4353724"/>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40-50%</a:t>
            </a:r>
          </a:p>
        </p:txBody>
      </p:sp>
      <p:sp>
        <p:nvSpPr>
          <p:cNvPr id="27" name="Rechteck 26"/>
          <p:cNvSpPr/>
          <p:nvPr/>
        </p:nvSpPr>
        <p:spPr>
          <a:xfrm>
            <a:off x="736165" y="2097405"/>
            <a:ext cx="2178802" cy="646331"/>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Erweiterte Ansprüche für eine </a:t>
            </a:r>
          </a:p>
          <a:p>
            <a:r>
              <a:rPr lang="de-DE" altLang="de-DE" sz="900" b="1" i="1" kern="0" dirty="0">
                <a:solidFill>
                  <a:srgbClr val="000000"/>
                </a:solidFill>
                <a:latin typeface="Verdana" pitchFamily="34" charset="0"/>
                <a:ea typeface="Verdana" pitchFamily="34" charset="0"/>
                <a:sym typeface="Verdana Italic" charset="0"/>
              </a:rPr>
              <a:t>Berufslehre mit oder ohne </a:t>
            </a:r>
          </a:p>
          <a:p>
            <a:r>
              <a:rPr lang="de-DE" altLang="de-DE" sz="900" b="1" i="1" kern="0" dirty="0">
                <a:solidFill>
                  <a:srgbClr val="000000"/>
                </a:solidFill>
                <a:latin typeface="Verdana" pitchFamily="34" charset="0"/>
                <a:ea typeface="Verdana" pitchFamily="34" charset="0"/>
                <a:sym typeface="Verdana Italic" charset="0"/>
              </a:rPr>
              <a:t>Berufsmaturität.</a:t>
            </a:r>
          </a:p>
          <a:p>
            <a:r>
              <a:rPr lang="de-CH" altLang="de-DE" sz="900" b="1" i="1" kern="0" dirty="0">
                <a:solidFill>
                  <a:srgbClr val="000000"/>
                </a:solidFill>
                <a:latin typeface="Verdana" pitchFamily="34" charset="0"/>
                <a:ea typeface="Verdana" pitchFamily="34" charset="0"/>
                <a:sym typeface="Verdana Italic" charset="0"/>
              </a:rPr>
              <a:t> </a:t>
            </a:r>
            <a:endParaRPr lang="de-CH" sz="900" dirty="0"/>
          </a:p>
        </p:txBody>
      </p:sp>
    </p:spTree>
    <p:extLst>
      <p:ext uri="{BB962C8B-B14F-4D97-AF65-F5344CB8AC3E}">
        <p14:creationId xmlns:p14="http://schemas.microsoft.com/office/powerpoint/2010/main" val="19764921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p:cNvSpPr/>
          <p:nvPr/>
        </p:nvSpPr>
        <p:spPr bwMode="auto">
          <a:xfrm>
            <a:off x="335544" y="1121448"/>
            <a:ext cx="2940312" cy="4993105"/>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 name="Abgerundetes Rechteck 4"/>
          <p:cNvSpPr/>
          <p:nvPr/>
        </p:nvSpPr>
        <p:spPr bwMode="auto">
          <a:xfrm>
            <a:off x="590052" y="1311007"/>
            <a:ext cx="2401296" cy="1468303"/>
          </a:xfrm>
          <a:prstGeom prst="roundRect">
            <a:avLst/>
          </a:prstGeom>
          <a:solidFill>
            <a:srgbClr val="FF8CFF"/>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21</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66432" y="1531187"/>
            <a:ext cx="2248535" cy="523220"/>
          </a:xfrm>
          <a:prstGeom prst="rect">
            <a:avLst/>
          </a:prstGeom>
          <a:solidFill>
            <a:schemeClr val="accent1"/>
          </a:solidFill>
        </p:spPr>
        <p:txBody>
          <a:bodyPr wrap="square" rtlCol="0">
            <a:spAutoFit/>
          </a:bodyPr>
          <a:lstStyle/>
          <a:p>
            <a:pPr algn="ctr"/>
            <a:r>
              <a:rPr lang="de-CH" sz="1600" b="1" dirty="0"/>
              <a:t>Sek P</a:t>
            </a:r>
          </a:p>
          <a:p>
            <a:pPr algn="ctr"/>
            <a:r>
              <a:rPr lang="de-CH" b="1" dirty="0"/>
              <a:t>Progymnasiale Ansprüche</a:t>
            </a:r>
          </a:p>
        </p:txBody>
      </p:sp>
      <p:sp>
        <p:nvSpPr>
          <p:cNvPr id="9" name="Textfeld 8"/>
          <p:cNvSpPr txBox="1"/>
          <p:nvPr/>
        </p:nvSpPr>
        <p:spPr>
          <a:xfrm>
            <a:off x="590052" y="3264037"/>
            <a:ext cx="2413408" cy="246221"/>
          </a:xfrm>
          <a:prstGeom prst="rect">
            <a:avLst/>
          </a:prstGeom>
          <a:noFill/>
          <a:ln>
            <a:solidFill>
              <a:srgbClr val="0070C0"/>
            </a:solidFill>
          </a:ln>
        </p:spPr>
        <p:txBody>
          <a:bodyPr wrap="square" rtlCol="0">
            <a:spAutoFit/>
          </a:bodyPr>
          <a:lstStyle/>
          <a:p>
            <a:r>
              <a:rPr lang="de-CH" sz="1000" dirty="0"/>
              <a:t>Klassengrösse: 		16-28</a:t>
            </a:r>
          </a:p>
        </p:txBody>
      </p:sp>
      <p:sp>
        <p:nvSpPr>
          <p:cNvPr id="21" name="Textfeld 20"/>
          <p:cNvSpPr txBox="1"/>
          <p:nvPr/>
        </p:nvSpPr>
        <p:spPr>
          <a:xfrm>
            <a:off x="590052" y="2866332"/>
            <a:ext cx="2413408" cy="246221"/>
          </a:xfrm>
          <a:prstGeom prst="rect">
            <a:avLst/>
          </a:prstGeom>
          <a:noFill/>
          <a:ln>
            <a:solidFill>
              <a:srgbClr val="0070C0"/>
            </a:solidFill>
          </a:ln>
        </p:spPr>
        <p:txBody>
          <a:bodyPr wrap="square" rtlCol="0">
            <a:spAutoFit/>
          </a:bodyPr>
          <a:lstStyle/>
          <a:p>
            <a:r>
              <a:rPr lang="de-CH" sz="1000" dirty="0"/>
              <a:t>Lehrplan:	         LP21 angepasst</a:t>
            </a:r>
          </a:p>
        </p:txBody>
      </p:sp>
      <p:sp>
        <p:nvSpPr>
          <p:cNvPr id="22" name="Textfeld 21"/>
          <p:cNvSpPr txBox="1"/>
          <p:nvPr/>
        </p:nvSpPr>
        <p:spPr>
          <a:xfrm>
            <a:off x="590053" y="3643525"/>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23" name="Textfeld 22"/>
          <p:cNvSpPr txBox="1"/>
          <p:nvPr/>
        </p:nvSpPr>
        <p:spPr>
          <a:xfrm>
            <a:off x="590053" y="3997560"/>
            <a:ext cx="2413408" cy="246221"/>
          </a:xfrm>
          <a:prstGeom prst="rect">
            <a:avLst/>
          </a:prstGeom>
          <a:noFill/>
          <a:ln>
            <a:solidFill>
              <a:srgbClr val="0070C0"/>
            </a:solidFill>
          </a:ln>
        </p:spPr>
        <p:txBody>
          <a:bodyPr wrap="square" rtlCol="0">
            <a:spAutoFit/>
          </a:bodyPr>
          <a:lstStyle/>
          <a:p>
            <a:r>
              <a:rPr lang="de-CH" sz="1000" dirty="0"/>
              <a:t>Dauer:	                        2 Jahre</a:t>
            </a:r>
          </a:p>
        </p:txBody>
      </p:sp>
      <p:sp>
        <p:nvSpPr>
          <p:cNvPr id="24" name="Textfeld 23"/>
          <p:cNvSpPr txBox="1"/>
          <p:nvPr/>
        </p:nvSpPr>
        <p:spPr>
          <a:xfrm>
            <a:off x="598996" y="4748985"/>
            <a:ext cx="2413408" cy="246221"/>
          </a:xfrm>
          <a:prstGeom prst="rect">
            <a:avLst/>
          </a:prstGeom>
          <a:noFill/>
          <a:ln>
            <a:solidFill>
              <a:srgbClr val="0070C0"/>
            </a:solidFill>
          </a:ln>
        </p:spPr>
        <p:txBody>
          <a:bodyPr wrap="square" rtlCol="0">
            <a:spAutoFit/>
          </a:bodyPr>
          <a:lstStyle/>
          <a:p>
            <a:r>
              <a:rPr lang="de-CH" sz="1000" dirty="0"/>
              <a:t>Ziel:                                     Gymnasium</a:t>
            </a:r>
          </a:p>
        </p:txBody>
      </p:sp>
      <p:sp>
        <p:nvSpPr>
          <p:cNvPr id="25" name="Textfeld 24"/>
          <p:cNvSpPr txBox="1"/>
          <p:nvPr/>
        </p:nvSpPr>
        <p:spPr>
          <a:xfrm>
            <a:off x="590053" y="5144246"/>
            <a:ext cx="2422351" cy="615553"/>
          </a:xfrm>
          <a:prstGeom prst="rect">
            <a:avLst/>
          </a:prstGeom>
          <a:noFill/>
          <a:ln>
            <a:solidFill>
              <a:srgbClr val="0070C0"/>
            </a:solidFill>
          </a:ln>
        </p:spPr>
        <p:txBody>
          <a:bodyPr wrap="square" rtlCol="0">
            <a:spAutoFit/>
          </a:bodyPr>
          <a:lstStyle/>
          <a:p>
            <a:r>
              <a:rPr lang="de-CH" sz="1000" dirty="0"/>
              <a:t>Tätigkeit: 	</a:t>
            </a:r>
          </a:p>
          <a:p>
            <a:r>
              <a:rPr lang="de-CH" sz="800" dirty="0"/>
              <a:t>Schule für überdurchschnittlich Begabte mit intellektueller Neugier mit sehr hohem Lerntempo.</a:t>
            </a:r>
            <a:endParaRPr lang="de-CH" dirty="0"/>
          </a:p>
        </p:txBody>
      </p:sp>
      <p:sp>
        <p:nvSpPr>
          <p:cNvPr id="26" name="Textfeld 25"/>
          <p:cNvSpPr txBox="1"/>
          <p:nvPr/>
        </p:nvSpPr>
        <p:spPr>
          <a:xfrm>
            <a:off x="590053" y="4353724"/>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15-20%</a:t>
            </a:r>
          </a:p>
        </p:txBody>
      </p:sp>
      <p:sp>
        <p:nvSpPr>
          <p:cNvPr id="27" name="Rechteck 26"/>
          <p:cNvSpPr/>
          <p:nvPr/>
        </p:nvSpPr>
        <p:spPr>
          <a:xfrm>
            <a:off x="736165" y="2097405"/>
            <a:ext cx="2154757" cy="3693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Vorbereitung aufs Gymnasium</a:t>
            </a:r>
            <a:endParaRPr lang="de-DE" altLang="de-DE" sz="900" b="1" i="1" kern="0" dirty="0">
              <a:solidFill>
                <a:srgbClr val="000000"/>
              </a:solidFill>
              <a:latin typeface="Verdana" pitchFamily="34" charset="0"/>
              <a:ea typeface="Verdana" pitchFamily="34" charset="0"/>
              <a:sym typeface="Verdana Italic" charset="0"/>
            </a:endParaRPr>
          </a:p>
          <a:p>
            <a:r>
              <a:rPr lang="de-CH" altLang="de-DE" sz="900" b="1" i="1" kern="0" dirty="0">
                <a:solidFill>
                  <a:srgbClr val="000000"/>
                </a:solidFill>
                <a:latin typeface="Verdana" pitchFamily="34" charset="0"/>
                <a:ea typeface="Verdana" pitchFamily="34" charset="0"/>
                <a:sym typeface="Verdana Italic" charset="0"/>
              </a:rPr>
              <a:t> </a:t>
            </a:r>
            <a:endParaRPr lang="de-CH" sz="900" dirty="0"/>
          </a:p>
        </p:txBody>
      </p:sp>
    </p:spTree>
    <p:extLst>
      <p:ext uri="{BB962C8B-B14F-4D97-AF65-F5344CB8AC3E}">
        <p14:creationId xmlns:p14="http://schemas.microsoft.com/office/powerpoint/2010/main" val="14583495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bwMode="auto">
          <a:xfrm>
            <a:off x="3539308" y="1085110"/>
            <a:ext cx="5156436" cy="5029443"/>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de-CH" altLang="de-DE"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Lernt sehr gut selbständig</a:t>
            </a:r>
          </a:p>
          <a:p>
            <a:endParaRPr lang="de-CH" altLang="de-DE" sz="1100" dirty="0"/>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Ausgezeichnete schulische Leistungen; sehr gutes Gedächtnis: lernt sehr leicht. Ohne Nachhilfe!</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Kann bei einem sehr hohen Lerntempo mithalten.</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Führt schriftliche Aufträge selbständig aus.</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Versteht anspruchsvolle literarische und komplexe Texte und kann komplexere Texte schreiben und drückt sich sprachlich treffend aus.</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Versteht längere und komplexere Arbeitsaufträge.</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Braucht keine Hilfe um anspruchsvollem Gedankengängen zu folgen. Sieht das Wesentliche und erkennt Regeln und Zusammenhänge.</a:t>
            </a:r>
          </a:p>
          <a:p>
            <a:pPr marL="171450" indent="-171450">
              <a:buFont typeface="Arial" panose="020B0604020202020204" pitchFamily="34" charset="0"/>
              <a:buChar char="•"/>
            </a:pPr>
            <a:endParaRPr lang="de-CH" altLang="de-DE" sz="1100" b="1" i="1" kern="0" dirty="0">
              <a:solidFill>
                <a:srgbClr val="000000"/>
              </a:solidFill>
              <a:latin typeface="Verdana" pitchFamily="34" charset="0"/>
              <a:ea typeface="Verdana" pitchFamily="34" charset="0"/>
              <a:sym typeface="Verdana Italic" charset="0"/>
            </a:endParaRPr>
          </a:p>
          <a:p>
            <a:pPr marL="171450" indent="-171450">
              <a:buFont typeface="Arial" panose="020B0604020202020204" pitchFamily="34" charset="0"/>
              <a:buChar char="•"/>
            </a:pPr>
            <a:r>
              <a:rPr lang="de-CH" altLang="de-DE" sz="1100" b="1" i="1" kern="0" dirty="0">
                <a:solidFill>
                  <a:srgbClr val="000000"/>
                </a:solidFill>
                <a:latin typeface="Verdana" pitchFamily="34" charset="0"/>
                <a:ea typeface="Verdana" pitchFamily="34" charset="0"/>
                <a:sym typeface="Verdana Italic" charset="0"/>
              </a:rPr>
              <a:t>Ist in der Lage, den Lehrplan 21 und die Vorbereitung aufs Gymnasium in 2 Jahren zu schaffen. Strebt ein universitäres Studium an.</a:t>
            </a:r>
          </a:p>
          <a:p>
            <a:pPr marL="171450" indent="-171450">
              <a:buFont typeface="Arial" panose="020B0604020202020204" pitchFamily="34" charset="0"/>
              <a:buChar char="•"/>
            </a:pPr>
            <a:endParaRPr lang="de-CH" altLang="de-DE" b="1" i="1" kern="0" dirty="0">
              <a:solidFill>
                <a:srgbClr val="000000"/>
              </a:solidFill>
              <a:latin typeface="Verdana" pitchFamily="34" charset="0"/>
              <a:ea typeface="Verdana" pitchFamily="34" charset="0"/>
              <a:sym typeface="Verdana Italic" charset="0"/>
            </a:endParaRPr>
          </a:p>
        </p:txBody>
      </p:sp>
      <p:sp>
        <p:nvSpPr>
          <p:cNvPr id="16" name="Abgerundetes Rechteck 15"/>
          <p:cNvSpPr/>
          <p:nvPr/>
        </p:nvSpPr>
        <p:spPr bwMode="auto">
          <a:xfrm>
            <a:off x="335544" y="1121448"/>
            <a:ext cx="2940312" cy="4993105"/>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 name="Abgerundetes Rechteck 4"/>
          <p:cNvSpPr/>
          <p:nvPr/>
        </p:nvSpPr>
        <p:spPr bwMode="auto">
          <a:xfrm>
            <a:off x="590052" y="1311007"/>
            <a:ext cx="2401296" cy="1468303"/>
          </a:xfrm>
          <a:prstGeom prst="roundRect">
            <a:avLst/>
          </a:prstGeom>
          <a:solidFill>
            <a:srgbClr val="FF8CFF"/>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22</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666432" y="1531187"/>
            <a:ext cx="2248535" cy="523220"/>
          </a:xfrm>
          <a:prstGeom prst="rect">
            <a:avLst/>
          </a:prstGeom>
          <a:solidFill>
            <a:schemeClr val="accent1"/>
          </a:solidFill>
        </p:spPr>
        <p:txBody>
          <a:bodyPr wrap="square" rtlCol="0">
            <a:spAutoFit/>
          </a:bodyPr>
          <a:lstStyle/>
          <a:p>
            <a:pPr algn="ctr"/>
            <a:r>
              <a:rPr lang="de-CH" sz="1600" b="1" dirty="0"/>
              <a:t>Sek P</a:t>
            </a:r>
          </a:p>
          <a:p>
            <a:pPr algn="ctr"/>
            <a:r>
              <a:rPr lang="de-CH" b="1" dirty="0"/>
              <a:t>Progymnasiale Ansprüche</a:t>
            </a:r>
          </a:p>
        </p:txBody>
      </p:sp>
      <p:sp>
        <p:nvSpPr>
          <p:cNvPr id="9" name="Textfeld 8"/>
          <p:cNvSpPr txBox="1"/>
          <p:nvPr/>
        </p:nvSpPr>
        <p:spPr>
          <a:xfrm>
            <a:off x="590052" y="3264037"/>
            <a:ext cx="2413408" cy="246221"/>
          </a:xfrm>
          <a:prstGeom prst="rect">
            <a:avLst/>
          </a:prstGeom>
          <a:noFill/>
          <a:ln>
            <a:solidFill>
              <a:srgbClr val="0070C0"/>
            </a:solidFill>
          </a:ln>
        </p:spPr>
        <p:txBody>
          <a:bodyPr wrap="square" rtlCol="0">
            <a:spAutoFit/>
          </a:bodyPr>
          <a:lstStyle/>
          <a:p>
            <a:r>
              <a:rPr lang="de-CH" sz="1000" dirty="0"/>
              <a:t>Klassengrösse: 		16-28</a:t>
            </a:r>
          </a:p>
        </p:txBody>
      </p:sp>
      <p:sp>
        <p:nvSpPr>
          <p:cNvPr id="21" name="Textfeld 20"/>
          <p:cNvSpPr txBox="1"/>
          <p:nvPr/>
        </p:nvSpPr>
        <p:spPr>
          <a:xfrm>
            <a:off x="590052" y="2866332"/>
            <a:ext cx="2413408" cy="246221"/>
          </a:xfrm>
          <a:prstGeom prst="rect">
            <a:avLst/>
          </a:prstGeom>
          <a:noFill/>
          <a:ln>
            <a:solidFill>
              <a:srgbClr val="0070C0"/>
            </a:solidFill>
          </a:ln>
        </p:spPr>
        <p:txBody>
          <a:bodyPr wrap="square" rtlCol="0">
            <a:spAutoFit/>
          </a:bodyPr>
          <a:lstStyle/>
          <a:p>
            <a:r>
              <a:rPr lang="de-CH" sz="1000" dirty="0"/>
              <a:t>Lehrplan:	         LP21 angepasst</a:t>
            </a:r>
          </a:p>
        </p:txBody>
      </p:sp>
      <p:sp>
        <p:nvSpPr>
          <p:cNvPr id="22" name="Textfeld 21"/>
          <p:cNvSpPr txBox="1"/>
          <p:nvPr/>
        </p:nvSpPr>
        <p:spPr>
          <a:xfrm>
            <a:off x="590053" y="3643525"/>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23" name="Textfeld 22"/>
          <p:cNvSpPr txBox="1"/>
          <p:nvPr/>
        </p:nvSpPr>
        <p:spPr>
          <a:xfrm>
            <a:off x="590053" y="3997560"/>
            <a:ext cx="2413408" cy="246221"/>
          </a:xfrm>
          <a:prstGeom prst="rect">
            <a:avLst/>
          </a:prstGeom>
          <a:noFill/>
          <a:ln>
            <a:solidFill>
              <a:srgbClr val="0070C0"/>
            </a:solidFill>
          </a:ln>
        </p:spPr>
        <p:txBody>
          <a:bodyPr wrap="square" rtlCol="0">
            <a:spAutoFit/>
          </a:bodyPr>
          <a:lstStyle/>
          <a:p>
            <a:r>
              <a:rPr lang="de-CH" sz="1000" dirty="0"/>
              <a:t>Dauer:	                        2 Jahre</a:t>
            </a:r>
          </a:p>
        </p:txBody>
      </p:sp>
      <p:sp>
        <p:nvSpPr>
          <p:cNvPr id="24" name="Textfeld 23"/>
          <p:cNvSpPr txBox="1"/>
          <p:nvPr/>
        </p:nvSpPr>
        <p:spPr>
          <a:xfrm>
            <a:off x="598996" y="4748985"/>
            <a:ext cx="2413408" cy="246221"/>
          </a:xfrm>
          <a:prstGeom prst="rect">
            <a:avLst/>
          </a:prstGeom>
          <a:noFill/>
          <a:ln>
            <a:solidFill>
              <a:srgbClr val="0070C0"/>
            </a:solidFill>
          </a:ln>
        </p:spPr>
        <p:txBody>
          <a:bodyPr wrap="square" rtlCol="0">
            <a:spAutoFit/>
          </a:bodyPr>
          <a:lstStyle/>
          <a:p>
            <a:r>
              <a:rPr lang="de-CH" sz="1000" dirty="0"/>
              <a:t>Ziel:                                     Gymnasium</a:t>
            </a:r>
          </a:p>
        </p:txBody>
      </p:sp>
      <p:sp>
        <p:nvSpPr>
          <p:cNvPr id="25" name="Textfeld 24"/>
          <p:cNvSpPr txBox="1"/>
          <p:nvPr/>
        </p:nvSpPr>
        <p:spPr>
          <a:xfrm>
            <a:off x="590053" y="5144246"/>
            <a:ext cx="2422351" cy="615553"/>
          </a:xfrm>
          <a:prstGeom prst="rect">
            <a:avLst/>
          </a:prstGeom>
          <a:noFill/>
          <a:ln>
            <a:solidFill>
              <a:srgbClr val="0070C0"/>
            </a:solidFill>
          </a:ln>
        </p:spPr>
        <p:txBody>
          <a:bodyPr wrap="square" rtlCol="0">
            <a:spAutoFit/>
          </a:bodyPr>
          <a:lstStyle/>
          <a:p>
            <a:r>
              <a:rPr lang="de-CH" sz="1000" dirty="0"/>
              <a:t>Tätigkeit: 	</a:t>
            </a:r>
          </a:p>
          <a:p>
            <a:r>
              <a:rPr lang="de-CH" sz="800" dirty="0"/>
              <a:t>Schule für überdurchschnittlich Begabte mit intellektueller Neugier mit sehr hohem Lerntempo.</a:t>
            </a:r>
            <a:endParaRPr lang="de-CH" dirty="0"/>
          </a:p>
        </p:txBody>
      </p:sp>
      <p:sp>
        <p:nvSpPr>
          <p:cNvPr id="26" name="Textfeld 25"/>
          <p:cNvSpPr txBox="1"/>
          <p:nvPr/>
        </p:nvSpPr>
        <p:spPr>
          <a:xfrm>
            <a:off x="590053" y="4353724"/>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15-20%</a:t>
            </a:r>
          </a:p>
        </p:txBody>
      </p:sp>
      <p:sp>
        <p:nvSpPr>
          <p:cNvPr id="27" name="Rechteck 26"/>
          <p:cNvSpPr/>
          <p:nvPr/>
        </p:nvSpPr>
        <p:spPr>
          <a:xfrm>
            <a:off x="736165" y="2097405"/>
            <a:ext cx="2154757" cy="3693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Vorbereitung aufs Gymnasium</a:t>
            </a:r>
            <a:endParaRPr lang="de-DE" altLang="de-DE" sz="900" b="1" i="1" kern="0" dirty="0">
              <a:solidFill>
                <a:srgbClr val="000000"/>
              </a:solidFill>
              <a:latin typeface="Verdana" pitchFamily="34" charset="0"/>
              <a:ea typeface="Verdana" pitchFamily="34" charset="0"/>
              <a:sym typeface="Verdana Italic" charset="0"/>
            </a:endParaRPr>
          </a:p>
          <a:p>
            <a:r>
              <a:rPr lang="de-CH" altLang="de-DE" sz="900" b="1" i="1" kern="0" dirty="0">
                <a:solidFill>
                  <a:srgbClr val="000000"/>
                </a:solidFill>
                <a:latin typeface="Verdana" pitchFamily="34" charset="0"/>
                <a:ea typeface="Verdana" pitchFamily="34" charset="0"/>
                <a:sym typeface="Verdana Italic" charset="0"/>
              </a:rPr>
              <a:t> </a:t>
            </a:r>
            <a:endParaRPr lang="de-CH" sz="900" dirty="0"/>
          </a:p>
        </p:txBody>
      </p:sp>
    </p:spTree>
    <p:extLst>
      <p:ext uri="{BB962C8B-B14F-4D97-AF65-F5344CB8AC3E}">
        <p14:creationId xmlns:p14="http://schemas.microsoft.com/office/powerpoint/2010/main" val="26130553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p:cNvSpPr/>
          <p:nvPr/>
        </p:nvSpPr>
        <p:spPr bwMode="auto">
          <a:xfrm>
            <a:off x="3100405" y="1166529"/>
            <a:ext cx="2940312" cy="4993105"/>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 name="Abgerundetes Rechteck 4"/>
          <p:cNvSpPr/>
          <p:nvPr/>
        </p:nvSpPr>
        <p:spPr bwMode="auto">
          <a:xfrm>
            <a:off x="3245787" y="1346143"/>
            <a:ext cx="2401296" cy="1468303"/>
          </a:xfrm>
          <a:prstGeom prst="roundRect">
            <a:avLst/>
          </a:prstGeom>
          <a:solidFill>
            <a:srgbClr val="00B0F0"/>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23</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3322167" y="1566323"/>
            <a:ext cx="2248535" cy="523220"/>
          </a:xfrm>
          <a:prstGeom prst="rect">
            <a:avLst/>
          </a:prstGeom>
          <a:solidFill>
            <a:schemeClr val="accent1"/>
          </a:solidFill>
        </p:spPr>
        <p:txBody>
          <a:bodyPr wrap="square" rtlCol="0">
            <a:spAutoFit/>
          </a:bodyPr>
          <a:lstStyle/>
          <a:p>
            <a:pPr algn="ctr"/>
            <a:r>
              <a:rPr lang="de-CH" sz="1600" b="1" dirty="0"/>
              <a:t>Sek E</a:t>
            </a:r>
          </a:p>
          <a:p>
            <a:pPr algn="ctr"/>
            <a:r>
              <a:rPr lang="de-CH" b="1" dirty="0"/>
              <a:t>Erweiterte Ansprüche</a:t>
            </a:r>
          </a:p>
        </p:txBody>
      </p:sp>
      <p:sp>
        <p:nvSpPr>
          <p:cNvPr id="9" name="Textfeld 8"/>
          <p:cNvSpPr txBox="1"/>
          <p:nvPr/>
        </p:nvSpPr>
        <p:spPr>
          <a:xfrm>
            <a:off x="3245787" y="3299173"/>
            <a:ext cx="2413408" cy="246221"/>
          </a:xfrm>
          <a:prstGeom prst="rect">
            <a:avLst/>
          </a:prstGeom>
          <a:noFill/>
          <a:ln>
            <a:solidFill>
              <a:srgbClr val="0070C0"/>
            </a:solidFill>
          </a:ln>
        </p:spPr>
        <p:txBody>
          <a:bodyPr wrap="square" rtlCol="0">
            <a:spAutoFit/>
          </a:bodyPr>
          <a:lstStyle/>
          <a:p>
            <a:r>
              <a:rPr lang="de-CH" sz="1000" dirty="0"/>
              <a:t>Klassengrösse: 		16-28</a:t>
            </a:r>
          </a:p>
        </p:txBody>
      </p:sp>
      <p:sp>
        <p:nvSpPr>
          <p:cNvPr id="21" name="Textfeld 20"/>
          <p:cNvSpPr txBox="1"/>
          <p:nvPr/>
        </p:nvSpPr>
        <p:spPr>
          <a:xfrm>
            <a:off x="3245787" y="2901468"/>
            <a:ext cx="2413408" cy="246221"/>
          </a:xfrm>
          <a:prstGeom prst="rect">
            <a:avLst/>
          </a:prstGeom>
          <a:noFill/>
          <a:ln>
            <a:solidFill>
              <a:srgbClr val="0070C0"/>
            </a:solidFill>
          </a:ln>
        </p:spPr>
        <p:txBody>
          <a:bodyPr wrap="square" rtlCol="0">
            <a:spAutoFit/>
          </a:bodyPr>
          <a:lstStyle/>
          <a:p>
            <a:r>
              <a:rPr lang="de-CH" sz="1000" dirty="0"/>
              <a:t>Lehrplan:	         	LP21</a:t>
            </a:r>
          </a:p>
        </p:txBody>
      </p:sp>
      <p:sp>
        <p:nvSpPr>
          <p:cNvPr id="22" name="Textfeld 21"/>
          <p:cNvSpPr txBox="1"/>
          <p:nvPr/>
        </p:nvSpPr>
        <p:spPr>
          <a:xfrm>
            <a:off x="3245788" y="3678661"/>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23" name="Textfeld 22"/>
          <p:cNvSpPr txBox="1"/>
          <p:nvPr/>
        </p:nvSpPr>
        <p:spPr>
          <a:xfrm>
            <a:off x="3245788" y="4032696"/>
            <a:ext cx="2413408" cy="246221"/>
          </a:xfrm>
          <a:prstGeom prst="rect">
            <a:avLst/>
          </a:prstGeom>
          <a:noFill/>
          <a:ln>
            <a:solidFill>
              <a:srgbClr val="0070C0"/>
            </a:solidFill>
          </a:ln>
        </p:spPr>
        <p:txBody>
          <a:bodyPr wrap="square" rtlCol="0">
            <a:spAutoFit/>
          </a:bodyPr>
          <a:lstStyle/>
          <a:p>
            <a:r>
              <a:rPr lang="de-CH" sz="1000" dirty="0"/>
              <a:t>Dauer:	                        3 Jahre</a:t>
            </a:r>
          </a:p>
        </p:txBody>
      </p:sp>
      <p:sp>
        <p:nvSpPr>
          <p:cNvPr id="24" name="Textfeld 23"/>
          <p:cNvSpPr txBox="1"/>
          <p:nvPr/>
        </p:nvSpPr>
        <p:spPr>
          <a:xfrm>
            <a:off x="3254731" y="4784121"/>
            <a:ext cx="2413408" cy="246221"/>
          </a:xfrm>
          <a:prstGeom prst="rect">
            <a:avLst/>
          </a:prstGeom>
          <a:noFill/>
          <a:ln>
            <a:solidFill>
              <a:srgbClr val="0070C0"/>
            </a:solidFill>
          </a:ln>
        </p:spPr>
        <p:txBody>
          <a:bodyPr wrap="square" rtlCol="0">
            <a:spAutoFit/>
          </a:bodyPr>
          <a:lstStyle/>
          <a:p>
            <a:r>
              <a:rPr lang="de-CH" sz="1000" dirty="0"/>
              <a:t>Ziel:                       EBA, EFZ, BM, FMS</a:t>
            </a:r>
          </a:p>
        </p:txBody>
      </p:sp>
      <p:sp>
        <p:nvSpPr>
          <p:cNvPr id="25" name="Textfeld 24"/>
          <p:cNvSpPr txBox="1"/>
          <p:nvPr/>
        </p:nvSpPr>
        <p:spPr>
          <a:xfrm>
            <a:off x="3245788" y="5179382"/>
            <a:ext cx="2422351" cy="738664"/>
          </a:xfrm>
          <a:prstGeom prst="rect">
            <a:avLst/>
          </a:prstGeom>
          <a:noFill/>
          <a:ln>
            <a:solidFill>
              <a:srgbClr val="0070C0"/>
            </a:solidFill>
          </a:ln>
        </p:spPr>
        <p:txBody>
          <a:bodyPr wrap="square" rtlCol="0">
            <a:spAutoFit/>
          </a:bodyPr>
          <a:lstStyle/>
          <a:p>
            <a:r>
              <a:rPr lang="de-CH" sz="1000" dirty="0"/>
              <a:t>Tätigkeit: 	</a:t>
            </a:r>
          </a:p>
          <a:p>
            <a:r>
              <a:rPr lang="de-CH" sz="800" dirty="0"/>
              <a:t>Umfassende Bildung in sprachlicher, kultureller, mathematischer und naturwissenschaftlicher Richtung. Vorbereitung auf die Berufsbildung mit erhöhten Anforderungen.</a:t>
            </a:r>
            <a:endParaRPr lang="de-CH" dirty="0"/>
          </a:p>
        </p:txBody>
      </p:sp>
      <p:sp>
        <p:nvSpPr>
          <p:cNvPr id="26" name="Textfeld 25"/>
          <p:cNvSpPr txBox="1"/>
          <p:nvPr/>
        </p:nvSpPr>
        <p:spPr>
          <a:xfrm>
            <a:off x="3245788" y="4388860"/>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40-50%</a:t>
            </a:r>
          </a:p>
        </p:txBody>
      </p:sp>
      <p:sp>
        <p:nvSpPr>
          <p:cNvPr id="27" name="Rechteck 26"/>
          <p:cNvSpPr/>
          <p:nvPr/>
        </p:nvSpPr>
        <p:spPr>
          <a:xfrm>
            <a:off x="3391900" y="2132541"/>
            <a:ext cx="2178802" cy="646331"/>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Erweiterte Ansprüche für eine </a:t>
            </a:r>
          </a:p>
          <a:p>
            <a:r>
              <a:rPr lang="de-DE" altLang="de-DE" sz="900" b="1" i="1" kern="0" dirty="0">
                <a:solidFill>
                  <a:srgbClr val="000000"/>
                </a:solidFill>
                <a:latin typeface="Verdana" pitchFamily="34" charset="0"/>
                <a:ea typeface="Verdana" pitchFamily="34" charset="0"/>
                <a:sym typeface="Verdana Italic" charset="0"/>
              </a:rPr>
              <a:t>Berufslehre mit oder ohne </a:t>
            </a:r>
          </a:p>
          <a:p>
            <a:r>
              <a:rPr lang="de-DE" altLang="de-DE" sz="900" b="1" i="1" kern="0" dirty="0">
                <a:solidFill>
                  <a:srgbClr val="000000"/>
                </a:solidFill>
                <a:latin typeface="Verdana" pitchFamily="34" charset="0"/>
                <a:ea typeface="Verdana" pitchFamily="34" charset="0"/>
                <a:sym typeface="Verdana Italic" charset="0"/>
              </a:rPr>
              <a:t>Berufsmaturität.</a:t>
            </a:r>
          </a:p>
          <a:p>
            <a:r>
              <a:rPr lang="de-CH" altLang="de-DE" sz="900" b="1" i="1" kern="0" dirty="0">
                <a:solidFill>
                  <a:srgbClr val="000000"/>
                </a:solidFill>
                <a:latin typeface="Verdana" pitchFamily="34" charset="0"/>
                <a:ea typeface="Verdana" pitchFamily="34" charset="0"/>
                <a:sym typeface="Verdana Italic" charset="0"/>
              </a:rPr>
              <a:t> </a:t>
            </a:r>
            <a:endParaRPr lang="de-CH" sz="900" dirty="0"/>
          </a:p>
        </p:txBody>
      </p:sp>
      <p:sp>
        <p:nvSpPr>
          <p:cNvPr id="18" name="Abgerundetes Rechteck 17"/>
          <p:cNvSpPr/>
          <p:nvPr/>
        </p:nvSpPr>
        <p:spPr bwMode="auto">
          <a:xfrm>
            <a:off x="50967" y="1156584"/>
            <a:ext cx="2940312" cy="4993105"/>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0" name="Abgerundetes Rechteck 19"/>
          <p:cNvSpPr/>
          <p:nvPr/>
        </p:nvSpPr>
        <p:spPr bwMode="auto">
          <a:xfrm>
            <a:off x="305475" y="1346143"/>
            <a:ext cx="2401296" cy="1468303"/>
          </a:xfrm>
          <a:prstGeom prst="roundRect">
            <a:avLst/>
          </a:prstGeom>
          <a:solidFill>
            <a:srgbClr val="66FF66"/>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8" name="Textfeld 27"/>
          <p:cNvSpPr txBox="1"/>
          <p:nvPr/>
        </p:nvSpPr>
        <p:spPr>
          <a:xfrm>
            <a:off x="381855" y="1566323"/>
            <a:ext cx="2248535" cy="584775"/>
          </a:xfrm>
          <a:prstGeom prst="rect">
            <a:avLst/>
          </a:prstGeom>
          <a:solidFill>
            <a:schemeClr val="accent1"/>
          </a:solidFill>
        </p:spPr>
        <p:txBody>
          <a:bodyPr wrap="square" rtlCol="0">
            <a:spAutoFit/>
          </a:bodyPr>
          <a:lstStyle/>
          <a:p>
            <a:pPr algn="ctr"/>
            <a:r>
              <a:rPr lang="de-CH" sz="1600" b="1" dirty="0"/>
              <a:t>Sek B</a:t>
            </a:r>
          </a:p>
          <a:p>
            <a:pPr algn="ctr"/>
            <a:r>
              <a:rPr lang="de-CH" sz="1600" b="1" dirty="0"/>
              <a:t>Basisansprüche</a:t>
            </a:r>
          </a:p>
        </p:txBody>
      </p:sp>
      <p:sp>
        <p:nvSpPr>
          <p:cNvPr id="29" name="Textfeld 28"/>
          <p:cNvSpPr txBox="1"/>
          <p:nvPr/>
        </p:nvSpPr>
        <p:spPr>
          <a:xfrm>
            <a:off x="305475" y="3299173"/>
            <a:ext cx="2413408" cy="246221"/>
          </a:xfrm>
          <a:prstGeom prst="rect">
            <a:avLst/>
          </a:prstGeom>
          <a:noFill/>
          <a:ln>
            <a:solidFill>
              <a:srgbClr val="0070C0"/>
            </a:solidFill>
          </a:ln>
        </p:spPr>
        <p:txBody>
          <a:bodyPr wrap="square" rtlCol="0">
            <a:spAutoFit/>
          </a:bodyPr>
          <a:lstStyle/>
          <a:p>
            <a:r>
              <a:rPr lang="de-CH" sz="1000" dirty="0"/>
              <a:t>Klassengrösse: 		12-18</a:t>
            </a:r>
          </a:p>
        </p:txBody>
      </p:sp>
      <p:sp>
        <p:nvSpPr>
          <p:cNvPr id="30" name="Textfeld 29"/>
          <p:cNvSpPr txBox="1"/>
          <p:nvPr/>
        </p:nvSpPr>
        <p:spPr>
          <a:xfrm>
            <a:off x="305475" y="2901468"/>
            <a:ext cx="2413408" cy="246221"/>
          </a:xfrm>
          <a:prstGeom prst="rect">
            <a:avLst/>
          </a:prstGeom>
          <a:noFill/>
          <a:ln>
            <a:solidFill>
              <a:srgbClr val="0070C0"/>
            </a:solidFill>
          </a:ln>
        </p:spPr>
        <p:txBody>
          <a:bodyPr wrap="square" rtlCol="0">
            <a:spAutoFit/>
          </a:bodyPr>
          <a:lstStyle/>
          <a:p>
            <a:r>
              <a:rPr lang="de-CH" sz="1000" dirty="0"/>
              <a:t>Lehrplan:	         	LP21</a:t>
            </a:r>
          </a:p>
        </p:txBody>
      </p:sp>
      <p:sp>
        <p:nvSpPr>
          <p:cNvPr id="31" name="Textfeld 30"/>
          <p:cNvSpPr txBox="1"/>
          <p:nvPr/>
        </p:nvSpPr>
        <p:spPr>
          <a:xfrm>
            <a:off x="305476" y="3678661"/>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32" name="Textfeld 31"/>
          <p:cNvSpPr txBox="1"/>
          <p:nvPr/>
        </p:nvSpPr>
        <p:spPr>
          <a:xfrm>
            <a:off x="305476" y="4032696"/>
            <a:ext cx="2413408" cy="246221"/>
          </a:xfrm>
          <a:prstGeom prst="rect">
            <a:avLst/>
          </a:prstGeom>
          <a:noFill/>
          <a:ln>
            <a:solidFill>
              <a:srgbClr val="0070C0"/>
            </a:solidFill>
          </a:ln>
        </p:spPr>
        <p:txBody>
          <a:bodyPr wrap="square" rtlCol="0">
            <a:spAutoFit/>
          </a:bodyPr>
          <a:lstStyle/>
          <a:p>
            <a:r>
              <a:rPr lang="de-CH" sz="1000" dirty="0"/>
              <a:t>Dauer:	                        3 Jahre</a:t>
            </a:r>
          </a:p>
        </p:txBody>
      </p:sp>
      <p:sp>
        <p:nvSpPr>
          <p:cNvPr id="33" name="Textfeld 32"/>
          <p:cNvSpPr txBox="1"/>
          <p:nvPr/>
        </p:nvSpPr>
        <p:spPr>
          <a:xfrm>
            <a:off x="314419" y="4784121"/>
            <a:ext cx="2413408" cy="246221"/>
          </a:xfrm>
          <a:prstGeom prst="rect">
            <a:avLst/>
          </a:prstGeom>
          <a:noFill/>
          <a:ln>
            <a:solidFill>
              <a:srgbClr val="0070C0"/>
            </a:solidFill>
          </a:ln>
        </p:spPr>
        <p:txBody>
          <a:bodyPr wrap="square" rtlCol="0">
            <a:spAutoFit/>
          </a:bodyPr>
          <a:lstStyle/>
          <a:p>
            <a:r>
              <a:rPr lang="de-CH" sz="1000" dirty="0"/>
              <a:t>Ziel:	                    EBA, EFZ</a:t>
            </a:r>
          </a:p>
        </p:txBody>
      </p:sp>
      <p:sp>
        <p:nvSpPr>
          <p:cNvPr id="34" name="Textfeld 33"/>
          <p:cNvSpPr txBox="1"/>
          <p:nvPr/>
        </p:nvSpPr>
        <p:spPr>
          <a:xfrm>
            <a:off x="305476" y="5179382"/>
            <a:ext cx="2422351" cy="677108"/>
          </a:xfrm>
          <a:prstGeom prst="rect">
            <a:avLst/>
          </a:prstGeom>
          <a:noFill/>
          <a:ln>
            <a:solidFill>
              <a:srgbClr val="0070C0"/>
            </a:solidFill>
          </a:ln>
        </p:spPr>
        <p:txBody>
          <a:bodyPr wrap="square" rtlCol="0">
            <a:spAutoFit/>
          </a:bodyPr>
          <a:lstStyle/>
          <a:p>
            <a:r>
              <a:rPr lang="de-CH" sz="1000" dirty="0"/>
              <a:t>Tätigkeit: 	</a:t>
            </a:r>
          </a:p>
          <a:p>
            <a:r>
              <a:rPr lang="de-CH" sz="800" dirty="0"/>
              <a:t>Festigung, Erweiterung und Vertiefung Primarschulstoff, alltags- und praxisorientiert.</a:t>
            </a:r>
          </a:p>
          <a:p>
            <a:endParaRPr lang="de-CH" dirty="0"/>
          </a:p>
        </p:txBody>
      </p:sp>
      <p:sp>
        <p:nvSpPr>
          <p:cNvPr id="35" name="Textfeld 34"/>
          <p:cNvSpPr txBox="1"/>
          <p:nvPr/>
        </p:nvSpPr>
        <p:spPr>
          <a:xfrm>
            <a:off x="305476" y="4388860"/>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30-40%</a:t>
            </a:r>
          </a:p>
        </p:txBody>
      </p:sp>
      <p:sp>
        <p:nvSpPr>
          <p:cNvPr id="36" name="Rechteck 35"/>
          <p:cNvSpPr/>
          <p:nvPr/>
        </p:nvSpPr>
        <p:spPr>
          <a:xfrm>
            <a:off x="381855" y="2193992"/>
            <a:ext cx="2109873" cy="2308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Eine solide Basis erarbeiten…</a:t>
            </a:r>
            <a:endParaRPr lang="de-CH" sz="900" dirty="0"/>
          </a:p>
        </p:txBody>
      </p:sp>
      <p:sp>
        <p:nvSpPr>
          <p:cNvPr id="37" name="Rechteck 36"/>
          <p:cNvSpPr/>
          <p:nvPr/>
        </p:nvSpPr>
        <p:spPr>
          <a:xfrm>
            <a:off x="630785" y="2450369"/>
            <a:ext cx="2132315" cy="2308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…auf der man aufbauen kann.</a:t>
            </a:r>
            <a:endParaRPr lang="de-CH" sz="900" dirty="0"/>
          </a:p>
        </p:txBody>
      </p:sp>
      <p:sp>
        <p:nvSpPr>
          <p:cNvPr id="38" name="Abgerundetes Rechteck 37"/>
          <p:cNvSpPr/>
          <p:nvPr/>
        </p:nvSpPr>
        <p:spPr bwMode="auto">
          <a:xfrm>
            <a:off x="6149844" y="1166530"/>
            <a:ext cx="2940312" cy="4993105"/>
          </a:xfrm>
          <a:prstGeom prst="roundRect">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9" name="Abgerundetes Rechteck 38"/>
          <p:cNvSpPr/>
          <p:nvPr/>
        </p:nvSpPr>
        <p:spPr bwMode="auto">
          <a:xfrm>
            <a:off x="6332212" y="1346143"/>
            <a:ext cx="2401296" cy="1468303"/>
          </a:xfrm>
          <a:prstGeom prst="roundRect">
            <a:avLst/>
          </a:prstGeom>
          <a:solidFill>
            <a:srgbClr val="FF8CFF"/>
          </a:solidFill>
          <a:ln w="254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40" name="Textfeld 39"/>
          <p:cNvSpPr txBox="1"/>
          <p:nvPr/>
        </p:nvSpPr>
        <p:spPr>
          <a:xfrm>
            <a:off x="6408592" y="1566323"/>
            <a:ext cx="2248535" cy="523220"/>
          </a:xfrm>
          <a:prstGeom prst="rect">
            <a:avLst/>
          </a:prstGeom>
          <a:solidFill>
            <a:schemeClr val="accent1"/>
          </a:solidFill>
        </p:spPr>
        <p:txBody>
          <a:bodyPr wrap="square" rtlCol="0">
            <a:spAutoFit/>
          </a:bodyPr>
          <a:lstStyle/>
          <a:p>
            <a:pPr algn="ctr"/>
            <a:r>
              <a:rPr lang="de-CH" sz="1600" b="1" dirty="0"/>
              <a:t>Sek P</a:t>
            </a:r>
          </a:p>
          <a:p>
            <a:pPr algn="ctr"/>
            <a:r>
              <a:rPr lang="de-CH" b="1" dirty="0"/>
              <a:t>Progymnasiale Ansprüche</a:t>
            </a:r>
          </a:p>
        </p:txBody>
      </p:sp>
      <p:sp>
        <p:nvSpPr>
          <p:cNvPr id="41" name="Textfeld 40"/>
          <p:cNvSpPr txBox="1"/>
          <p:nvPr/>
        </p:nvSpPr>
        <p:spPr>
          <a:xfrm>
            <a:off x="6332212" y="3299173"/>
            <a:ext cx="2413408" cy="246221"/>
          </a:xfrm>
          <a:prstGeom prst="rect">
            <a:avLst/>
          </a:prstGeom>
          <a:noFill/>
          <a:ln>
            <a:solidFill>
              <a:srgbClr val="0070C0"/>
            </a:solidFill>
          </a:ln>
        </p:spPr>
        <p:txBody>
          <a:bodyPr wrap="square" rtlCol="0">
            <a:spAutoFit/>
          </a:bodyPr>
          <a:lstStyle/>
          <a:p>
            <a:r>
              <a:rPr lang="de-CH" sz="1000" dirty="0"/>
              <a:t>Klassengrösse: 		16-28</a:t>
            </a:r>
          </a:p>
        </p:txBody>
      </p:sp>
      <p:sp>
        <p:nvSpPr>
          <p:cNvPr id="42" name="Textfeld 41"/>
          <p:cNvSpPr txBox="1"/>
          <p:nvPr/>
        </p:nvSpPr>
        <p:spPr>
          <a:xfrm>
            <a:off x="6332212" y="2901468"/>
            <a:ext cx="2413408" cy="246221"/>
          </a:xfrm>
          <a:prstGeom prst="rect">
            <a:avLst/>
          </a:prstGeom>
          <a:noFill/>
          <a:ln>
            <a:solidFill>
              <a:srgbClr val="0070C0"/>
            </a:solidFill>
          </a:ln>
        </p:spPr>
        <p:txBody>
          <a:bodyPr wrap="square" rtlCol="0">
            <a:spAutoFit/>
          </a:bodyPr>
          <a:lstStyle/>
          <a:p>
            <a:r>
              <a:rPr lang="de-CH" sz="1000" dirty="0"/>
              <a:t>Lehrplan:	         LP21 angepasst</a:t>
            </a:r>
          </a:p>
        </p:txBody>
      </p:sp>
      <p:sp>
        <p:nvSpPr>
          <p:cNvPr id="43" name="Textfeld 42"/>
          <p:cNvSpPr txBox="1"/>
          <p:nvPr/>
        </p:nvSpPr>
        <p:spPr>
          <a:xfrm>
            <a:off x="6332213" y="3678661"/>
            <a:ext cx="2413408" cy="246221"/>
          </a:xfrm>
          <a:prstGeom prst="rect">
            <a:avLst/>
          </a:prstGeom>
          <a:noFill/>
          <a:ln>
            <a:solidFill>
              <a:srgbClr val="0070C0"/>
            </a:solidFill>
          </a:ln>
        </p:spPr>
        <p:txBody>
          <a:bodyPr wrap="square" rtlCol="0">
            <a:spAutoFit/>
          </a:bodyPr>
          <a:lstStyle/>
          <a:p>
            <a:r>
              <a:rPr lang="de-CH" sz="1000" dirty="0"/>
              <a:t>Lehrpersonen:	                Master Sek I</a:t>
            </a:r>
          </a:p>
        </p:txBody>
      </p:sp>
      <p:sp>
        <p:nvSpPr>
          <p:cNvPr id="44" name="Textfeld 43"/>
          <p:cNvSpPr txBox="1"/>
          <p:nvPr/>
        </p:nvSpPr>
        <p:spPr>
          <a:xfrm>
            <a:off x="6332213" y="4032696"/>
            <a:ext cx="2413408" cy="246221"/>
          </a:xfrm>
          <a:prstGeom prst="rect">
            <a:avLst/>
          </a:prstGeom>
          <a:noFill/>
          <a:ln>
            <a:solidFill>
              <a:srgbClr val="0070C0"/>
            </a:solidFill>
          </a:ln>
        </p:spPr>
        <p:txBody>
          <a:bodyPr wrap="square" rtlCol="0">
            <a:spAutoFit/>
          </a:bodyPr>
          <a:lstStyle/>
          <a:p>
            <a:r>
              <a:rPr lang="de-CH" sz="1000" dirty="0"/>
              <a:t>Dauer:	                        </a:t>
            </a:r>
            <a:r>
              <a:rPr lang="de-CH" sz="1000" b="1" dirty="0"/>
              <a:t>2 Jahre</a:t>
            </a:r>
          </a:p>
        </p:txBody>
      </p:sp>
      <p:sp>
        <p:nvSpPr>
          <p:cNvPr id="45" name="Textfeld 44"/>
          <p:cNvSpPr txBox="1"/>
          <p:nvPr/>
        </p:nvSpPr>
        <p:spPr>
          <a:xfrm>
            <a:off x="6341156" y="4784121"/>
            <a:ext cx="2413408" cy="246221"/>
          </a:xfrm>
          <a:prstGeom prst="rect">
            <a:avLst/>
          </a:prstGeom>
          <a:noFill/>
          <a:ln>
            <a:solidFill>
              <a:srgbClr val="0070C0"/>
            </a:solidFill>
          </a:ln>
        </p:spPr>
        <p:txBody>
          <a:bodyPr wrap="square" rtlCol="0">
            <a:spAutoFit/>
          </a:bodyPr>
          <a:lstStyle/>
          <a:p>
            <a:r>
              <a:rPr lang="de-CH" sz="1000" dirty="0"/>
              <a:t>Ziel:                                     Gymnasium</a:t>
            </a:r>
          </a:p>
        </p:txBody>
      </p:sp>
      <p:sp>
        <p:nvSpPr>
          <p:cNvPr id="46" name="Textfeld 45"/>
          <p:cNvSpPr txBox="1"/>
          <p:nvPr/>
        </p:nvSpPr>
        <p:spPr>
          <a:xfrm>
            <a:off x="6332213" y="5179382"/>
            <a:ext cx="2422351" cy="615553"/>
          </a:xfrm>
          <a:prstGeom prst="rect">
            <a:avLst/>
          </a:prstGeom>
          <a:noFill/>
          <a:ln>
            <a:solidFill>
              <a:srgbClr val="0070C0"/>
            </a:solidFill>
          </a:ln>
        </p:spPr>
        <p:txBody>
          <a:bodyPr wrap="square" rtlCol="0">
            <a:spAutoFit/>
          </a:bodyPr>
          <a:lstStyle/>
          <a:p>
            <a:r>
              <a:rPr lang="de-CH" sz="1000" dirty="0"/>
              <a:t>Tätigkeit: 	</a:t>
            </a:r>
          </a:p>
          <a:p>
            <a:r>
              <a:rPr lang="de-CH" sz="800" dirty="0"/>
              <a:t>Schule für überdurchschnittlich Begabte mit intellektueller Neugier mit sehr hohem Lerntempo.</a:t>
            </a:r>
            <a:endParaRPr lang="de-CH" dirty="0"/>
          </a:p>
        </p:txBody>
      </p:sp>
      <p:sp>
        <p:nvSpPr>
          <p:cNvPr id="47" name="Textfeld 46"/>
          <p:cNvSpPr txBox="1"/>
          <p:nvPr/>
        </p:nvSpPr>
        <p:spPr>
          <a:xfrm>
            <a:off x="6332213" y="4388860"/>
            <a:ext cx="2413408" cy="246221"/>
          </a:xfrm>
          <a:prstGeom prst="rect">
            <a:avLst/>
          </a:prstGeom>
          <a:noFill/>
          <a:ln>
            <a:solidFill>
              <a:srgbClr val="0070C0"/>
            </a:solidFill>
          </a:ln>
        </p:spPr>
        <p:txBody>
          <a:bodyPr wrap="square" rtlCol="0">
            <a:spAutoFit/>
          </a:bodyPr>
          <a:lstStyle/>
          <a:p>
            <a:r>
              <a:rPr lang="de-CH" sz="1000" dirty="0"/>
              <a:t>Anzahl </a:t>
            </a:r>
            <a:r>
              <a:rPr lang="de-CH" sz="1000" dirty="0" err="1"/>
              <a:t>SuS</a:t>
            </a:r>
            <a:r>
              <a:rPr lang="de-CH" sz="1000" dirty="0"/>
              <a:t>:	                        15-20%</a:t>
            </a:r>
          </a:p>
        </p:txBody>
      </p:sp>
      <p:sp>
        <p:nvSpPr>
          <p:cNvPr id="48" name="Rechteck 47"/>
          <p:cNvSpPr/>
          <p:nvPr/>
        </p:nvSpPr>
        <p:spPr>
          <a:xfrm>
            <a:off x="6478325" y="2132541"/>
            <a:ext cx="2154757" cy="369332"/>
          </a:xfrm>
          <a:prstGeom prst="rect">
            <a:avLst/>
          </a:prstGeom>
        </p:spPr>
        <p:txBody>
          <a:bodyPr wrap="none">
            <a:spAutoFit/>
          </a:bodyPr>
          <a:lstStyle/>
          <a:p>
            <a:r>
              <a:rPr lang="de-CH" altLang="de-DE" sz="900" b="1" i="1" kern="0" dirty="0">
                <a:solidFill>
                  <a:srgbClr val="000000"/>
                </a:solidFill>
                <a:latin typeface="Verdana" pitchFamily="34" charset="0"/>
                <a:ea typeface="Verdana" pitchFamily="34" charset="0"/>
                <a:sym typeface="Verdana Italic" charset="0"/>
              </a:rPr>
              <a:t>Vorbereitung aufs Gymnasium</a:t>
            </a:r>
            <a:endParaRPr lang="de-DE" altLang="de-DE" sz="900" b="1" i="1" kern="0" dirty="0">
              <a:solidFill>
                <a:srgbClr val="000000"/>
              </a:solidFill>
              <a:latin typeface="Verdana" pitchFamily="34" charset="0"/>
              <a:ea typeface="Verdana" pitchFamily="34" charset="0"/>
              <a:sym typeface="Verdana Italic" charset="0"/>
            </a:endParaRPr>
          </a:p>
          <a:p>
            <a:r>
              <a:rPr lang="de-CH" altLang="de-DE" sz="900" b="1" i="1" kern="0" dirty="0">
                <a:solidFill>
                  <a:srgbClr val="000000"/>
                </a:solidFill>
                <a:latin typeface="Verdana" pitchFamily="34" charset="0"/>
                <a:ea typeface="Verdana" pitchFamily="34" charset="0"/>
                <a:sym typeface="Verdana Italic" charset="0"/>
              </a:rPr>
              <a:t> </a:t>
            </a:r>
            <a:endParaRPr lang="de-CH" sz="900" dirty="0"/>
          </a:p>
        </p:txBody>
      </p:sp>
    </p:spTree>
    <p:extLst>
      <p:ext uri="{BB962C8B-B14F-4D97-AF65-F5344CB8AC3E}">
        <p14:creationId xmlns:p14="http://schemas.microsoft.com/office/powerpoint/2010/main" val="42669252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20691" t="4716" r="19261" b="14255"/>
          <a:stretch/>
        </p:blipFill>
        <p:spPr>
          <a:xfrm>
            <a:off x="7036904" y="3116911"/>
            <a:ext cx="1319917" cy="1001865"/>
          </a:xfrm>
          <a:prstGeom prst="rect">
            <a:avLst/>
          </a:prstGeom>
        </p:spPr>
      </p:pic>
      <p:pic>
        <p:nvPicPr>
          <p:cNvPr id="18" name="Grafik 17"/>
          <p:cNvPicPr>
            <a:picLocks noChangeAspect="1"/>
          </p:cNvPicPr>
          <p:nvPr/>
        </p:nvPicPr>
        <p:blipFill rotWithShape="1">
          <a:blip r:embed="rId4"/>
          <a:srcRect t="1" r="-5099" b="7353"/>
          <a:stretch/>
        </p:blipFill>
        <p:spPr>
          <a:xfrm flipH="1">
            <a:off x="8302249" y="3952992"/>
            <a:ext cx="841751" cy="1001864"/>
          </a:xfrm>
          <a:prstGeom prst="rect">
            <a:avLst/>
          </a:prstGeom>
        </p:spPr>
      </p:pic>
      <p:pic>
        <p:nvPicPr>
          <p:cNvPr id="6" name="Grafik 5"/>
          <p:cNvPicPr>
            <a:picLocks noChangeAspect="1"/>
          </p:cNvPicPr>
          <p:nvPr/>
        </p:nvPicPr>
        <p:blipFill>
          <a:blip r:embed="rId5"/>
          <a:stretch>
            <a:fillRect/>
          </a:stretch>
        </p:blipFill>
        <p:spPr>
          <a:xfrm>
            <a:off x="6150165" y="2594049"/>
            <a:ext cx="1101380" cy="1101380"/>
          </a:xfrm>
          <a:prstGeom prst="rect">
            <a:avLst/>
          </a:prstGeom>
        </p:spPr>
      </p:pic>
      <p:pic>
        <p:nvPicPr>
          <p:cNvPr id="15" name="Grafik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6353" y="3650629"/>
            <a:ext cx="1203906" cy="836916"/>
          </a:xfrm>
          <a:prstGeom prst="rect">
            <a:avLst/>
          </a:prstGeom>
        </p:spPr>
      </p:pic>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24</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a:blip r:embed="rId8"/>
          <a:stretch>
            <a:fillRect/>
          </a:stretch>
        </p:blipFill>
        <p:spPr>
          <a:xfrm>
            <a:off x="7301236" y="2234316"/>
            <a:ext cx="941340" cy="891209"/>
          </a:xfrm>
          <a:prstGeom prst="rect">
            <a:avLst/>
          </a:prstGeom>
        </p:spPr>
      </p:pic>
      <p:pic>
        <p:nvPicPr>
          <p:cNvPr id="11" name="Grafik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081" y="3283019"/>
            <a:ext cx="1043853" cy="1106101"/>
          </a:xfrm>
          <a:prstGeom prst="rect">
            <a:avLst/>
          </a:prstGeom>
        </p:spPr>
      </p:pic>
      <p:pic>
        <p:nvPicPr>
          <p:cNvPr id="12" name="Grafik 11"/>
          <p:cNvPicPr>
            <a:picLocks noChangeAspect="1"/>
          </p:cNvPicPr>
          <p:nvPr/>
        </p:nvPicPr>
        <p:blipFill>
          <a:blip r:embed="rId10"/>
          <a:stretch>
            <a:fillRect/>
          </a:stretch>
        </p:blipFill>
        <p:spPr>
          <a:xfrm>
            <a:off x="8361673" y="3003501"/>
            <a:ext cx="782327" cy="832568"/>
          </a:xfrm>
          <a:prstGeom prst="rect">
            <a:avLst/>
          </a:prstGeom>
        </p:spPr>
      </p:pic>
      <p:pic>
        <p:nvPicPr>
          <p:cNvPr id="14" name="Grafik 13"/>
          <p:cNvPicPr>
            <a:picLocks noChangeAspect="1"/>
          </p:cNvPicPr>
          <p:nvPr/>
        </p:nvPicPr>
        <p:blipFill>
          <a:blip r:embed="rId11"/>
          <a:stretch>
            <a:fillRect/>
          </a:stretch>
        </p:blipFill>
        <p:spPr>
          <a:xfrm>
            <a:off x="7148223" y="4073622"/>
            <a:ext cx="1213450" cy="989278"/>
          </a:xfrm>
          <a:prstGeom prst="rect">
            <a:avLst/>
          </a:prstGeom>
        </p:spPr>
      </p:pic>
      <p:sp>
        <p:nvSpPr>
          <p:cNvPr id="17" name="AutoShape 2" descr="Bildergebnis für cartoon one runner too sl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11825566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9733FE28-AF62-4FB0-8500-28B04BB7F9C8}" type="slidenum">
              <a:rPr lang="de-CH" altLang="de-DE" sz="1200" i="0">
                <a:solidFill>
                  <a:schemeClr val="tx1"/>
                </a:solidFill>
                <a:sym typeface="Helvetica" pitchFamily="34" charset="0"/>
              </a:rPr>
              <a:pPr algn="r" eaLnBrk="1" hangingPunct="1">
                <a:spcBef>
                  <a:spcPct val="0"/>
                </a:spcBef>
              </a:pPr>
              <a:t>25</a:t>
            </a:fld>
            <a:endParaRPr lang="de-CH" altLang="de-DE" sz="1200" i="0" dirty="0">
              <a:solidFill>
                <a:schemeClr val="tx1"/>
              </a:solidFill>
              <a:sym typeface="Helvetica" pitchFamily="34" charset="0"/>
            </a:endParaRPr>
          </a:p>
        </p:txBody>
      </p:sp>
      <p:sp>
        <p:nvSpPr>
          <p:cNvPr id="3686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 descr="Bildergebnis für cartoon one runner too sl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2" name="Grafik 1"/>
          <p:cNvPicPr>
            <a:picLocks noChangeAspect="1"/>
          </p:cNvPicPr>
          <p:nvPr/>
        </p:nvPicPr>
        <p:blipFill>
          <a:blip r:embed="rId4"/>
          <a:stretch>
            <a:fillRect/>
          </a:stretch>
        </p:blipFill>
        <p:spPr>
          <a:xfrm>
            <a:off x="0" y="969815"/>
            <a:ext cx="9144684" cy="5097029"/>
          </a:xfrm>
          <a:prstGeom prst="rect">
            <a:avLst/>
          </a:prstGeom>
        </p:spPr>
      </p:pic>
    </p:spTree>
    <p:extLst>
      <p:ext uri="{BB962C8B-B14F-4D97-AF65-F5344CB8AC3E}">
        <p14:creationId xmlns:p14="http://schemas.microsoft.com/office/powerpoint/2010/main" val="21534346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976"/>
            <a:ext cx="7999413" cy="684988"/>
          </a:xfrm>
        </p:spPr>
        <p:txBody>
          <a:bodyPr/>
          <a:lstStyle/>
          <a:p>
            <a:pPr algn="l">
              <a:defRPr/>
            </a:pPr>
            <a:r>
              <a:rPr lang="de-CH" b="1" dirty="0"/>
              <a:t>Prozess Übertrittsverfahren</a:t>
            </a:r>
          </a:p>
        </p:txBody>
      </p:sp>
      <p:sp>
        <p:nvSpPr>
          <p:cNvPr id="4" name="Inhaltsplatzhalter 3"/>
          <p:cNvSpPr>
            <a:spLocks noGrp="1"/>
          </p:cNvSpPr>
          <p:nvPr>
            <p:ph idx="1"/>
          </p:nvPr>
        </p:nvSpPr>
        <p:spPr>
          <a:xfrm>
            <a:off x="438150" y="1989138"/>
            <a:ext cx="8223250" cy="4032250"/>
          </a:xfrm>
        </p:spPr>
        <p:txBody>
          <a:bodyPr/>
          <a:lstStyle/>
          <a:p>
            <a:pPr marL="361950" lvl="1" indent="0">
              <a:defRPr/>
            </a:pPr>
            <a:endParaRPr lang="de-CH" sz="1800" dirty="0">
              <a:solidFill>
                <a:schemeClr val="tx1"/>
              </a:solidFill>
            </a:endParaRPr>
          </a:p>
        </p:txBody>
      </p:sp>
      <p:sp>
        <p:nvSpPr>
          <p:cNvPr id="15364"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B0DFB7D4-1798-4E31-B9CA-D27B46630BE4}" type="slidenum">
              <a:rPr lang="de-CH" altLang="de-DE" sz="1200" i="0">
                <a:solidFill>
                  <a:schemeClr val="tx1"/>
                </a:solidFill>
                <a:latin typeface="Helvetica" pitchFamily="34" charset="0"/>
                <a:ea typeface="ヒラギノ角ゴ ProN W3" pitchFamily="-84" charset="-128"/>
                <a:sym typeface="Helvetica" pitchFamily="34" charset="0"/>
              </a:rPr>
              <a:pPr algn="r" eaLnBrk="1" hangingPunct="1">
                <a:spcBef>
                  <a:spcPct val="0"/>
                </a:spcBef>
              </a:pPr>
              <a:t>3</a:t>
            </a:fld>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5" name="Fußzeilenplatzhalter 4"/>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6" name="Datumsplatzhalter 6"/>
          <p:cNvSpPr txBox="1">
            <a:spLocks/>
          </p:cNvSpPr>
          <p:nvPr/>
        </p:nvSpPr>
        <p:spPr bwMode="auto">
          <a:xfrm>
            <a:off x="457200" y="6376988"/>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a:extLst>
              <a:ext uri="{FF2B5EF4-FFF2-40B4-BE49-F238E27FC236}">
                <a16:creationId xmlns:a16="http://schemas.microsoft.com/office/drawing/2014/main" id="{CD74B193-9463-434C-978C-939E450FE989}"/>
              </a:ext>
            </a:extLst>
          </p:cNvPr>
          <p:cNvPicPr>
            <a:picLocks noChangeAspect="1"/>
          </p:cNvPicPr>
          <p:nvPr/>
        </p:nvPicPr>
        <p:blipFill>
          <a:blip r:embed="rId4"/>
          <a:stretch>
            <a:fillRect/>
          </a:stretch>
        </p:blipFill>
        <p:spPr>
          <a:xfrm>
            <a:off x="840509" y="2072405"/>
            <a:ext cx="7158587" cy="3542344"/>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976"/>
            <a:ext cx="7999413" cy="684988"/>
          </a:xfrm>
        </p:spPr>
        <p:txBody>
          <a:bodyPr/>
          <a:lstStyle/>
          <a:p>
            <a:pPr algn="l">
              <a:defRPr/>
            </a:pPr>
            <a:r>
              <a:rPr lang="de-CH" b="1" dirty="0"/>
              <a:t>Das Verfahren</a:t>
            </a:r>
          </a:p>
        </p:txBody>
      </p:sp>
      <p:sp>
        <p:nvSpPr>
          <p:cNvPr id="4" name="Inhaltsplatzhalter 3"/>
          <p:cNvSpPr>
            <a:spLocks noGrp="1"/>
          </p:cNvSpPr>
          <p:nvPr>
            <p:ph idx="1"/>
          </p:nvPr>
        </p:nvSpPr>
        <p:spPr>
          <a:xfrm>
            <a:off x="457200" y="1901857"/>
            <a:ext cx="8223250" cy="4032250"/>
          </a:xfrm>
        </p:spPr>
        <p:txBody>
          <a:bodyPr/>
          <a:lstStyle/>
          <a:p>
            <a:pPr>
              <a:buFont typeface="Arial" panose="020B0604020202020204" pitchFamily="34" charset="0"/>
              <a:buChar char="•"/>
              <a:defRPr/>
            </a:pPr>
            <a:r>
              <a:rPr lang="de-CH" i="0" dirty="0">
                <a:solidFill>
                  <a:schemeClr val="tx1"/>
                </a:solidFill>
              </a:rPr>
              <a:t>Empfehlung der Lehrpersonen nach einheitlichen kantonalen Grundlagen. (Laufbahnreglement §19)</a:t>
            </a:r>
          </a:p>
          <a:p>
            <a:pPr marL="0" indent="0">
              <a:defRPr/>
            </a:pPr>
            <a:endParaRPr lang="de-CH" sz="900" i="0" dirty="0">
              <a:solidFill>
                <a:schemeClr val="tx1"/>
              </a:solidFill>
            </a:endParaRPr>
          </a:p>
          <a:p>
            <a:pPr>
              <a:buFont typeface="Arial" panose="020B0604020202020204" pitchFamily="34" charset="0"/>
              <a:buChar char="•"/>
              <a:defRPr/>
            </a:pPr>
            <a:r>
              <a:rPr lang="de-CH" i="0" dirty="0">
                <a:solidFill>
                  <a:schemeClr val="tx1"/>
                </a:solidFill>
              </a:rPr>
              <a:t>Der Übertritt wird regional im Schulkreis koordiniert.</a:t>
            </a:r>
          </a:p>
          <a:p>
            <a:pPr>
              <a:buFont typeface="Arial" panose="020B0604020202020204" pitchFamily="34" charset="0"/>
              <a:buChar char="•"/>
              <a:defRPr/>
            </a:pPr>
            <a:endParaRPr lang="de-CH" sz="900" i="0" dirty="0">
              <a:solidFill>
                <a:schemeClr val="tx1"/>
              </a:solidFill>
            </a:endParaRPr>
          </a:p>
          <a:p>
            <a:pPr marL="342900" lvl="1" indent="-342900">
              <a:buFont typeface="Arial" panose="020B0604020202020204" pitchFamily="34" charset="0"/>
              <a:buChar char="•"/>
              <a:defRPr/>
            </a:pPr>
            <a:r>
              <a:rPr lang="de-CH" i="0" dirty="0">
                <a:solidFill>
                  <a:schemeClr val="tx1"/>
                </a:solidFill>
              </a:rPr>
              <a:t>Die Eltern und Schülerinnen und Schüler werden in das Verfahren miteinbezogen. </a:t>
            </a:r>
          </a:p>
          <a:p>
            <a:pPr marL="342900" lvl="1" indent="-342900">
              <a:buFont typeface="Arial" panose="020B0604020202020204" pitchFamily="34" charset="0"/>
              <a:buChar char="•"/>
              <a:defRPr/>
            </a:pPr>
            <a:endParaRPr lang="de-CH" sz="900" i="0" dirty="0">
              <a:solidFill>
                <a:schemeClr val="tx1"/>
              </a:solidFill>
            </a:endParaRPr>
          </a:p>
          <a:p>
            <a:pPr>
              <a:buFont typeface="Arial" panose="020B0604020202020204" pitchFamily="34" charset="0"/>
              <a:buChar char="•"/>
              <a:defRPr/>
            </a:pPr>
            <a:r>
              <a:rPr lang="de-CH" i="0" dirty="0">
                <a:solidFill>
                  <a:schemeClr val="tx1"/>
                </a:solidFill>
              </a:rPr>
              <a:t>Bei Uneinigkeit kann an der kantonalen Kontrollprüfung teilgenommen werden. </a:t>
            </a:r>
          </a:p>
          <a:p>
            <a:pPr marL="536575" lvl="1" indent="-174625">
              <a:buFont typeface="Symbol" panose="05050102010706020507" pitchFamily="18" charset="2"/>
              <a:buChar char="-"/>
              <a:defRPr/>
            </a:pPr>
            <a:endParaRPr lang="de-CH" sz="1800" dirty="0">
              <a:solidFill>
                <a:schemeClr val="tx1"/>
              </a:solidFill>
            </a:endParaRPr>
          </a:p>
          <a:p>
            <a:pPr marL="0" indent="0">
              <a:defRPr/>
            </a:pPr>
            <a:endParaRPr lang="de-CH" sz="2000" dirty="0">
              <a:solidFill>
                <a:schemeClr val="tx1"/>
              </a:solidFill>
            </a:endParaRPr>
          </a:p>
        </p:txBody>
      </p:sp>
      <p:sp>
        <p:nvSpPr>
          <p:cNvPr id="15364"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B0DFB7D4-1798-4E31-B9CA-D27B46630BE4}" type="slidenum">
              <a:rPr lang="de-CH" altLang="de-DE" sz="1200" i="0">
                <a:solidFill>
                  <a:schemeClr val="tx1"/>
                </a:solidFill>
                <a:latin typeface="Helvetica" pitchFamily="34" charset="0"/>
                <a:ea typeface="ヒラギノ角ゴ ProN W3" pitchFamily="-84" charset="-128"/>
                <a:sym typeface="Helvetica" pitchFamily="34" charset="0"/>
              </a:rPr>
              <a:pPr algn="r" eaLnBrk="1" hangingPunct="1">
                <a:spcBef>
                  <a:spcPct val="0"/>
                </a:spcBef>
              </a:pPr>
              <a:t>4</a:t>
            </a:fld>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5" name="Fußzeilenplatzhalter 4"/>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6" name="Datumsplatzhalter 6"/>
          <p:cNvSpPr txBox="1">
            <a:spLocks/>
          </p:cNvSpPr>
          <p:nvPr/>
        </p:nvSpPr>
        <p:spPr bwMode="auto">
          <a:xfrm>
            <a:off x="457200" y="6376988"/>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26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976"/>
            <a:ext cx="7999413" cy="684988"/>
          </a:xfrm>
        </p:spPr>
        <p:txBody>
          <a:bodyPr/>
          <a:lstStyle/>
          <a:p>
            <a:pPr algn="l">
              <a:defRPr/>
            </a:pPr>
            <a:r>
              <a:rPr lang="de-CH" b="1" dirty="0"/>
              <a:t>Zeitlicher Ablauf</a:t>
            </a:r>
          </a:p>
        </p:txBody>
      </p:sp>
      <p:sp>
        <p:nvSpPr>
          <p:cNvPr id="4" name="Inhaltsplatzhalter 3"/>
          <p:cNvSpPr>
            <a:spLocks noGrp="1"/>
          </p:cNvSpPr>
          <p:nvPr>
            <p:ph idx="1"/>
          </p:nvPr>
        </p:nvSpPr>
        <p:spPr>
          <a:xfrm>
            <a:off x="457200" y="2109125"/>
            <a:ext cx="8223250" cy="3713194"/>
          </a:xfrm>
        </p:spPr>
        <p:txBody>
          <a:bodyPr/>
          <a:lstStyle/>
          <a:p>
            <a:pPr marL="0" indent="0">
              <a:defRPr/>
            </a:pPr>
            <a:r>
              <a:rPr lang="de-CH" b="1" i="0" dirty="0">
                <a:solidFill>
                  <a:schemeClr val="tx1"/>
                </a:solidFill>
              </a:rPr>
              <a:t>5. Klasse</a:t>
            </a:r>
          </a:p>
          <a:p>
            <a:pPr marL="0" indent="0">
              <a:defRPr/>
            </a:pPr>
            <a:endParaRPr lang="de-CH" b="1" dirty="0">
              <a:solidFill>
                <a:schemeClr val="tx1"/>
              </a:solidFill>
            </a:endParaRPr>
          </a:p>
          <a:p>
            <a:pPr marL="0" indent="0">
              <a:defRPr/>
            </a:pPr>
            <a:r>
              <a:rPr lang="de-CH" sz="1800" i="0" dirty="0">
                <a:solidFill>
                  <a:schemeClr val="tx1"/>
                </a:solidFill>
              </a:rPr>
              <a:t>1. September 2020:		Elternabend 5. Klasse</a:t>
            </a:r>
          </a:p>
          <a:p>
            <a:pPr marL="0" indent="0">
              <a:defRPr/>
            </a:pPr>
            <a:endParaRPr lang="de-CH" sz="1800" i="0" dirty="0">
              <a:solidFill>
                <a:schemeClr val="tx1"/>
              </a:solidFill>
            </a:endParaRPr>
          </a:p>
          <a:p>
            <a:pPr marL="0" indent="0">
              <a:defRPr/>
            </a:pPr>
            <a:r>
              <a:rPr lang="de-CH" sz="1800" i="0" dirty="0">
                <a:solidFill>
                  <a:schemeClr val="tx1"/>
                </a:solidFill>
              </a:rPr>
              <a:t>2./3. September 2020:		Regionaler Vergleichstest</a:t>
            </a:r>
          </a:p>
          <a:p>
            <a:pPr marL="0" indent="0">
              <a:defRPr/>
            </a:pPr>
            <a:r>
              <a:rPr lang="de-CH" sz="1800" i="0" dirty="0">
                <a:solidFill>
                  <a:schemeClr val="tx1"/>
                </a:solidFill>
              </a:rPr>
              <a:t>				Mathematik und Deutsch</a:t>
            </a:r>
          </a:p>
          <a:p>
            <a:pPr marL="0" indent="0">
              <a:defRPr/>
            </a:pPr>
            <a:endParaRPr lang="de-CH" sz="1800" i="0" dirty="0">
              <a:solidFill>
                <a:schemeClr val="tx1"/>
              </a:solidFill>
            </a:endParaRPr>
          </a:p>
          <a:p>
            <a:pPr marL="0" indent="0">
              <a:defRPr/>
            </a:pPr>
            <a:r>
              <a:rPr lang="de-CH" sz="1800" i="0" dirty="0">
                <a:solidFill>
                  <a:schemeClr val="tx1"/>
                </a:solidFill>
              </a:rPr>
              <a:t>Januar - März 2021:		Standortgespräch 1</a:t>
            </a:r>
          </a:p>
          <a:p>
            <a:pPr marL="0" indent="0">
              <a:defRPr/>
            </a:pPr>
            <a:r>
              <a:rPr lang="de-CH" sz="1800" i="0" dirty="0">
                <a:solidFill>
                  <a:srgbClr val="FF0000"/>
                </a:solidFill>
              </a:rPr>
              <a:t>				</a:t>
            </a:r>
            <a:r>
              <a:rPr lang="de-CH" sz="1400" dirty="0">
                <a:solidFill>
                  <a:schemeClr val="tx1"/>
                </a:solidFill>
              </a:rPr>
              <a:t>Bezug Anforderungsprofile Sek B, E und P</a:t>
            </a:r>
            <a:endParaRPr lang="de-CH" sz="2800" dirty="0">
              <a:solidFill>
                <a:schemeClr val="tx1"/>
              </a:solidFill>
            </a:endParaRPr>
          </a:p>
          <a:p>
            <a:pPr marL="0" indent="0">
              <a:defRPr/>
            </a:pPr>
            <a:endParaRPr lang="de-CH" sz="2000" dirty="0">
              <a:solidFill>
                <a:schemeClr val="tx1"/>
              </a:solidFill>
            </a:endParaRPr>
          </a:p>
          <a:p>
            <a:pPr marL="0" indent="0">
              <a:defRPr/>
            </a:pPr>
            <a:endParaRPr lang="de-CH" sz="2000" dirty="0">
              <a:solidFill>
                <a:schemeClr val="tx1"/>
              </a:solidFill>
            </a:endParaRPr>
          </a:p>
        </p:txBody>
      </p:sp>
      <p:sp>
        <p:nvSpPr>
          <p:cNvPr id="15364"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B0DFB7D4-1798-4E31-B9CA-D27B46630BE4}" type="slidenum">
              <a:rPr lang="de-CH" altLang="de-DE" sz="1200" i="0">
                <a:solidFill>
                  <a:schemeClr val="tx1"/>
                </a:solidFill>
                <a:latin typeface="Helvetica" pitchFamily="34" charset="0"/>
                <a:ea typeface="ヒラギノ角ゴ ProN W3" pitchFamily="-84" charset="-128"/>
                <a:sym typeface="Helvetica" pitchFamily="34" charset="0"/>
              </a:rPr>
              <a:pPr algn="r" eaLnBrk="1" hangingPunct="1">
                <a:spcBef>
                  <a:spcPct val="0"/>
                </a:spcBef>
              </a:pPr>
              <a:t>5</a:t>
            </a:fld>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5" name="Fußzeilenplatzhalter 4"/>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6" name="Datumsplatzhalter 6"/>
          <p:cNvSpPr txBox="1">
            <a:spLocks/>
          </p:cNvSpPr>
          <p:nvPr/>
        </p:nvSpPr>
        <p:spPr bwMode="auto">
          <a:xfrm>
            <a:off x="457200" y="6376988"/>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373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976"/>
            <a:ext cx="7999413" cy="684988"/>
          </a:xfrm>
        </p:spPr>
        <p:txBody>
          <a:bodyPr/>
          <a:lstStyle/>
          <a:p>
            <a:pPr algn="l">
              <a:defRPr/>
            </a:pPr>
            <a:r>
              <a:rPr lang="de-CH" b="1" dirty="0"/>
              <a:t>Zeitlicher Ablauf</a:t>
            </a:r>
          </a:p>
        </p:txBody>
      </p:sp>
      <p:sp>
        <p:nvSpPr>
          <p:cNvPr id="4" name="Inhaltsplatzhalter 3"/>
          <p:cNvSpPr>
            <a:spLocks noGrp="1"/>
          </p:cNvSpPr>
          <p:nvPr>
            <p:ph idx="1"/>
          </p:nvPr>
        </p:nvSpPr>
        <p:spPr>
          <a:xfrm>
            <a:off x="438150" y="2308194"/>
            <a:ext cx="8223250" cy="3713194"/>
          </a:xfrm>
        </p:spPr>
        <p:txBody>
          <a:bodyPr/>
          <a:lstStyle/>
          <a:p>
            <a:pPr marL="0" indent="0">
              <a:defRPr/>
            </a:pPr>
            <a:r>
              <a:rPr lang="de-CH" b="1" i="0" dirty="0">
                <a:solidFill>
                  <a:schemeClr val="tx1"/>
                </a:solidFill>
              </a:rPr>
              <a:t>6. Klasse</a:t>
            </a:r>
          </a:p>
          <a:p>
            <a:pPr marL="0" indent="0">
              <a:defRPr/>
            </a:pPr>
            <a:endParaRPr lang="de-CH" b="1" dirty="0">
              <a:solidFill>
                <a:schemeClr val="tx1"/>
              </a:solidFill>
            </a:endParaRPr>
          </a:p>
          <a:p>
            <a:pPr marL="0" indent="0">
              <a:defRPr/>
            </a:pPr>
            <a:r>
              <a:rPr lang="de-CH" sz="1800" i="0" dirty="0">
                <a:solidFill>
                  <a:schemeClr val="tx1"/>
                </a:solidFill>
              </a:rPr>
              <a:t>Okt. – Dez. 2021		Standortgespräch 2</a:t>
            </a:r>
          </a:p>
          <a:p>
            <a:pPr marL="0" indent="0">
              <a:defRPr/>
            </a:pPr>
            <a:r>
              <a:rPr lang="de-CH" sz="1800" i="0" dirty="0">
                <a:solidFill>
                  <a:srgbClr val="FF0000"/>
                </a:solidFill>
              </a:rPr>
              <a:t>				</a:t>
            </a:r>
            <a:r>
              <a:rPr lang="de-CH" sz="1400" dirty="0">
                <a:solidFill>
                  <a:schemeClr val="tx1"/>
                </a:solidFill>
              </a:rPr>
              <a:t>Bezug Zuteilungstendenz Sek B, E oder P</a:t>
            </a:r>
          </a:p>
          <a:p>
            <a:pPr marL="0" indent="0">
              <a:defRPr/>
            </a:pPr>
            <a:endParaRPr lang="de-CH" sz="1800" dirty="0">
              <a:solidFill>
                <a:schemeClr val="tx1"/>
              </a:solidFill>
            </a:endParaRPr>
          </a:p>
          <a:p>
            <a:pPr marL="0" indent="0">
              <a:defRPr/>
            </a:pPr>
            <a:r>
              <a:rPr lang="de-CH" sz="1800" i="0" dirty="0">
                <a:solidFill>
                  <a:schemeClr val="tx1"/>
                </a:solidFill>
              </a:rPr>
              <a:t>März 2022			Übertrittsgespräch</a:t>
            </a:r>
          </a:p>
          <a:p>
            <a:pPr marL="0" indent="0">
              <a:defRPr/>
            </a:pPr>
            <a:r>
              <a:rPr lang="de-CH" sz="2000" i="0" dirty="0">
                <a:solidFill>
                  <a:schemeClr val="tx1"/>
                </a:solidFill>
              </a:rPr>
              <a:t>					</a:t>
            </a:r>
          </a:p>
          <a:p>
            <a:pPr marL="0" indent="0">
              <a:defRPr/>
            </a:pPr>
            <a:endParaRPr lang="de-CH" sz="2000" dirty="0">
              <a:solidFill>
                <a:schemeClr val="tx1"/>
              </a:solidFill>
            </a:endParaRPr>
          </a:p>
          <a:p>
            <a:pPr marL="0" indent="0">
              <a:defRPr/>
            </a:pPr>
            <a:endParaRPr lang="de-CH" sz="2000" dirty="0">
              <a:solidFill>
                <a:schemeClr val="tx1"/>
              </a:solidFill>
            </a:endParaRPr>
          </a:p>
          <a:p>
            <a:pPr marL="0" indent="0">
              <a:defRPr/>
            </a:pPr>
            <a:endParaRPr lang="de-CH" sz="2000" dirty="0">
              <a:solidFill>
                <a:schemeClr val="tx1"/>
              </a:solidFill>
            </a:endParaRPr>
          </a:p>
        </p:txBody>
      </p:sp>
      <p:sp>
        <p:nvSpPr>
          <p:cNvPr id="15364"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B0DFB7D4-1798-4E31-B9CA-D27B46630BE4}" type="slidenum">
              <a:rPr lang="de-CH" altLang="de-DE" sz="1200" i="0">
                <a:solidFill>
                  <a:schemeClr val="tx1"/>
                </a:solidFill>
                <a:latin typeface="Helvetica" pitchFamily="34" charset="0"/>
                <a:ea typeface="ヒラギノ角ゴ ProN W3" pitchFamily="-84" charset="-128"/>
                <a:sym typeface="Helvetica" pitchFamily="34" charset="0"/>
              </a:rPr>
              <a:pPr algn="r" eaLnBrk="1" hangingPunct="1">
                <a:spcBef>
                  <a:spcPct val="0"/>
                </a:spcBef>
              </a:pPr>
              <a:t>6</a:t>
            </a:fld>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5" name="Fußzeilenplatzhalter 4"/>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6" name="Datumsplatzhalter 6"/>
          <p:cNvSpPr txBox="1">
            <a:spLocks/>
          </p:cNvSpPr>
          <p:nvPr/>
        </p:nvSpPr>
        <p:spPr bwMode="auto">
          <a:xfrm>
            <a:off x="457200" y="6376988"/>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149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976"/>
            <a:ext cx="7999413" cy="684988"/>
          </a:xfrm>
        </p:spPr>
        <p:txBody>
          <a:bodyPr/>
          <a:lstStyle/>
          <a:p>
            <a:pPr algn="l">
              <a:defRPr/>
            </a:pPr>
            <a:r>
              <a:rPr lang="de-CH" b="1" dirty="0"/>
              <a:t>Kriterien für den Übertritt</a:t>
            </a:r>
          </a:p>
        </p:txBody>
      </p:sp>
      <p:sp>
        <p:nvSpPr>
          <p:cNvPr id="4" name="Inhaltsplatzhalter 3"/>
          <p:cNvSpPr>
            <a:spLocks noGrp="1"/>
          </p:cNvSpPr>
          <p:nvPr>
            <p:ph idx="1"/>
          </p:nvPr>
        </p:nvSpPr>
        <p:spPr>
          <a:xfrm>
            <a:off x="457200" y="1947829"/>
            <a:ext cx="8223250" cy="4151129"/>
          </a:xfrm>
        </p:spPr>
        <p:txBody>
          <a:bodyPr/>
          <a:lstStyle/>
          <a:p>
            <a:pPr marL="0" indent="0">
              <a:defRPr/>
            </a:pPr>
            <a:r>
              <a:rPr lang="de-CH" sz="1600" b="1" i="0" dirty="0">
                <a:solidFill>
                  <a:schemeClr val="tx1"/>
                </a:solidFill>
              </a:rPr>
              <a:t>Fachliche Leistungen</a:t>
            </a:r>
          </a:p>
          <a:p>
            <a:pPr marL="0" indent="0">
              <a:defRPr/>
            </a:pPr>
            <a:r>
              <a:rPr lang="de-CH" sz="1600" i="0" dirty="0">
                <a:solidFill>
                  <a:schemeClr val="tx1"/>
                </a:solidFill>
              </a:rPr>
              <a:t>Notendurchschnitt aus den Fächern Deutsche Sprache, Mathematik und NMG in der 6. Klasse.</a:t>
            </a:r>
          </a:p>
          <a:p>
            <a:pPr marL="0" indent="0">
              <a:defRPr/>
            </a:pPr>
            <a:r>
              <a:rPr lang="de-CH" sz="1600" i="0" dirty="0">
                <a:solidFill>
                  <a:schemeClr val="tx1"/>
                </a:solidFill>
              </a:rPr>
              <a:t>August 2021 bis zu den Sportferien 2022.</a:t>
            </a:r>
          </a:p>
          <a:p>
            <a:pPr marL="0" indent="0">
              <a:defRPr/>
            </a:pPr>
            <a:endParaRPr lang="de-CH" sz="1600" i="0" dirty="0">
              <a:solidFill>
                <a:schemeClr val="tx1"/>
              </a:solidFill>
            </a:endParaRPr>
          </a:p>
          <a:p>
            <a:pPr marL="0" indent="0">
              <a:defRPr/>
            </a:pPr>
            <a:r>
              <a:rPr lang="de-CH" sz="1600" i="0" dirty="0">
                <a:solidFill>
                  <a:schemeClr val="tx1"/>
                </a:solidFill>
              </a:rPr>
              <a:t>Ergänzende Kriterien:</a:t>
            </a:r>
          </a:p>
          <a:p>
            <a:pPr marL="0" indent="0">
              <a:defRPr/>
            </a:pPr>
            <a:r>
              <a:rPr lang="de-CH" sz="1600" b="1" i="0" dirty="0">
                <a:solidFill>
                  <a:schemeClr val="tx1"/>
                </a:solidFill>
              </a:rPr>
              <a:t>Leistungen und Leistungsentwicklung in allen Fächern</a:t>
            </a:r>
          </a:p>
          <a:p>
            <a:pPr marL="0" indent="0">
              <a:defRPr/>
            </a:pPr>
            <a:r>
              <a:rPr lang="de-CH" sz="1600" i="0" dirty="0">
                <a:solidFill>
                  <a:schemeClr val="tx1"/>
                </a:solidFill>
              </a:rPr>
              <a:t>Gesamteinschätzung durch die Klassenlehrperson</a:t>
            </a:r>
          </a:p>
          <a:p>
            <a:pPr marL="285750" indent="-285750">
              <a:buFont typeface="Symbol" panose="05050102010706020507" pitchFamily="18" charset="2"/>
              <a:buChar char="-"/>
              <a:defRPr/>
            </a:pPr>
            <a:endParaRPr lang="de-CH" sz="1600" i="0" dirty="0">
              <a:solidFill>
                <a:schemeClr val="tx1"/>
              </a:solidFill>
            </a:endParaRPr>
          </a:p>
          <a:p>
            <a:pPr marL="0" indent="0">
              <a:defRPr/>
            </a:pPr>
            <a:r>
              <a:rPr lang="de-CH" sz="1600" b="1" i="0" dirty="0">
                <a:solidFill>
                  <a:schemeClr val="tx1"/>
                </a:solidFill>
              </a:rPr>
              <a:t>Arbeits- und Lernverhalten</a:t>
            </a:r>
          </a:p>
          <a:p>
            <a:pPr marL="0" indent="0">
              <a:defRPr/>
            </a:pPr>
            <a:r>
              <a:rPr lang="de-CH" sz="1600" i="0" dirty="0">
                <a:solidFill>
                  <a:schemeClr val="tx1"/>
                </a:solidFill>
              </a:rPr>
              <a:t>Bezogen auf die Profile der Anforderungsniveaus B, E und P</a:t>
            </a:r>
          </a:p>
          <a:p>
            <a:pPr marL="0" indent="0">
              <a:defRPr/>
            </a:pPr>
            <a:endParaRPr lang="de-CH" sz="1600" i="0" dirty="0">
              <a:solidFill>
                <a:schemeClr val="tx1"/>
              </a:solidFill>
            </a:endParaRPr>
          </a:p>
          <a:p>
            <a:pPr marL="0" indent="0" algn="ctr">
              <a:defRPr/>
            </a:pPr>
            <a:r>
              <a:rPr lang="de-CH" sz="1600" b="1" dirty="0">
                <a:solidFill>
                  <a:schemeClr val="tx1"/>
                </a:solidFill>
              </a:rPr>
              <a:t>Die Klassenlehrperson formuliert eine Zuteilungsempfehlung</a:t>
            </a:r>
          </a:p>
          <a:p>
            <a:pPr marL="0" indent="0">
              <a:defRPr/>
            </a:pPr>
            <a:endParaRPr lang="de-CH" sz="1600" dirty="0">
              <a:solidFill>
                <a:schemeClr val="tx1"/>
              </a:solidFill>
            </a:endParaRPr>
          </a:p>
          <a:p>
            <a:pPr marL="0" indent="0">
              <a:defRPr/>
            </a:pPr>
            <a:endParaRPr lang="de-CH" sz="1800" dirty="0">
              <a:solidFill>
                <a:schemeClr val="tx1"/>
              </a:solidFill>
            </a:endParaRPr>
          </a:p>
        </p:txBody>
      </p:sp>
      <p:sp>
        <p:nvSpPr>
          <p:cNvPr id="15364"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B0DFB7D4-1798-4E31-B9CA-D27B46630BE4}" type="slidenum">
              <a:rPr lang="de-CH" altLang="de-DE" sz="1200" i="0">
                <a:solidFill>
                  <a:schemeClr val="tx1"/>
                </a:solidFill>
                <a:latin typeface="Helvetica" pitchFamily="34" charset="0"/>
                <a:ea typeface="ヒラギノ角ゴ ProN W3" pitchFamily="-84" charset="-128"/>
                <a:sym typeface="Helvetica" pitchFamily="34" charset="0"/>
              </a:rPr>
              <a:pPr algn="r" eaLnBrk="1" hangingPunct="1">
                <a:spcBef>
                  <a:spcPct val="0"/>
                </a:spcBef>
              </a:pPr>
              <a:t>7</a:t>
            </a:fld>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5" name="Fußzeilenplatzhalter 4"/>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6" name="Datumsplatzhalter 6"/>
          <p:cNvSpPr txBox="1">
            <a:spLocks/>
          </p:cNvSpPr>
          <p:nvPr/>
        </p:nvSpPr>
        <p:spPr bwMode="auto">
          <a:xfrm>
            <a:off x="457200" y="6376988"/>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7591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531812" y="1204093"/>
            <a:ext cx="8223250" cy="4300062"/>
          </a:xfrm>
        </p:spPr>
        <p:txBody>
          <a:bodyPr/>
          <a:lstStyle/>
          <a:p>
            <a:pPr marL="0" indent="0">
              <a:defRPr/>
            </a:pPr>
            <a:r>
              <a:rPr lang="de-CH" b="1" dirty="0">
                <a:solidFill>
                  <a:schemeClr val="tx1"/>
                </a:solidFill>
              </a:rPr>
              <a:t>Empfehlungs- und Antragsformular</a:t>
            </a:r>
          </a:p>
          <a:p>
            <a:pPr marL="0" indent="0">
              <a:defRPr/>
            </a:pPr>
            <a:endParaRPr lang="de-CH" sz="1800" dirty="0">
              <a:solidFill>
                <a:schemeClr val="tx1"/>
              </a:solidFill>
            </a:endParaRPr>
          </a:p>
          <a:p>
            <a:pPr marL="0" indent="0">
              <a:defRPr/>
            </a:pPr>
            <a:endParaRPr lang="de-CH" sz="1800" dirty="0">
              <a:solidFill>
                <a:schemeClr val="tx1"/>
              </a:solidFill>
            </a:endParaRPr>
          </a:p>
          <a:p>
            <a:pPr marL="0" indent="0">
              <a:defRPr/>
            </a:pPr>
            <a:endParaRPr lang="de-CH" sz="1800" dirty="0">
              <a:solidFill>
                <a:schemeClr val="tx1"/>
              </a:solidFill>
            </a:endParaRPr>
          </a:p>
          <a:p>
            <a:pPr marL="0" indent="0">
              <a:defRPr/>
            </a:pPr>
            <a:endParaRPr lang="de-CH" sz="1800" dirty="0">
              <a:solidFill>
                <a:schemeClr val="tx1"/>
              </a:solidFill>
            </a:endParaRPr>
          </a:p>
          <a:p>
            <a:pPr marL="0" indent="0">
              <a:defRPr/>
            </a:pPr>
            <a:endParaRPr lang="de-CH" sz="1800" dirty="0">
              <a:solidFill>
                <a:schemeClr val="tx1"/>
              </a:solidFill>
            </a:endParaRPr>
          </a:p>
          <a:p>
            <a:pPr marL="0" indent="0">
              <a:defRPr/>
            </a:pPr>
            <a:endParaRPr lang="de-CH" sz="1800" dirty="0">
              <a:solidFill>
                <a:schemeClr val="tx1"/>
              </a:solidFill>
            </a:endParaRPr>
          </a:p>
          <a:p>
            <a:pPr marL="0" indent="0">
              <a:defRPr/>
            </a:pPr>
            <a:endParaRPr lang="de-CH" sz="1800" dirty="0">
              <a:solidFill>
                <a:schemeClr val="tx1"/>
              </a:solidFill>
            </a:endParaRPr>
          </a:p>
          <a:p>
            <a:pPr marL="0" indent="0">
              <a:defRPr/>
            </a:pPr>
            <a:endParaRPr lang="de-CH" sz="1800" dirty="0">
              <a:solidFill>
                <a:schemeClr val="tx1"/>
              </a:solidFill>
            </a:endParaRPr>
          </a:p>
          <a:p>
            <a:pPr marL="0" indent="0">
              <a:defRPr/>
            </a:pPr>
            <a:r>
              <a:rPr lang="de-CH" sz="1800" dirty="0">
                <a:solidFill>
                  <a:schemeClr val="tx1"/>
                </a:solidFill>
              </a:rPr>
              <a:t>	6 bis 5,200		Sek P</a:t>
            </a:r>
          </a:p>
          <a:p>
            <a:pPr marL="0" indent="0">
              <a:defRPr/>
            </a:pPr>
            <a:r>
              <a:rPr lang="de-CH" sz="1800" dirty="0">
                <a:solidFill>
                  <a:schemeClr val="tx1"/>
                </a:solidFill>
              </a:rPr>
              <a:t>	5,199 bis 4,600		Sek E</a:t>
            </a:r>
          </a:p>
          <a:p>
            <a:pPr marL="0" indent="0">
              <a:defRPr/>
            </a:pPr>
            <a:r>
              <a:rPr lang="de-CH" sz="1800" dirty="0">
                <a:solidFill>
                  <a:schemeClr val="tx1"/>
                </a:solidFill>
              </a:rPr>
              <a:t>	4,599 und weniger	Sek B</a:t>
            </a:r>
          </a:p>
        </p:txBody>
      </p:sp>
      <p:sp>
        <p:nvSpPr>
          <p:cNvPr id="15364"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pPr>
            <a:fld id="{B0DFB7D4-1798-4E31-B9CA-D27B46630BE4}" type="slidenum">
              <a:rPr lang="de-CH" altLang="de-DE" sz="1200" i="0">
                <a:solidFill>
                  <a:schemeClr val="tx1"/>
                </a:solidFill>
                <a:latin typeface="Helvetica" pitchFamily="34" charset="0"/>
                <a:ea typeface="ヒラギノ角ゴ ProN W3" pitchFamily="-84" charset="-128"/>
                <a:sym typeface="Helvetica" pitchFamily="34" charset="0"/>
              </a:rPr>
              <a:pPr algn="r" eaLnBrk="1" hangingPunct="1">
                <a:spcBef>
                  <a:spcPct val="0"/>
                </a:spcBef>
              </a:pPr>
              <a:t>8</a:t>
            </a:fld>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5" name="Fußzeilenplatzhalter 4"/>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eaLnBrk="1" hangingPunct="1">
              <a:spcBef>
                <a:spcPct val="0"/>
              </a:spcBef>
            </a:pPr>
            <a:endParaRPr lang="de-CH" altLang="de-DE" sz="1200" i="0" dirty="0">
              <a:solidFill>
                <a:schemeClr val="tx1"/>
              </a:solidFill>
              <a:latin typeface="Helvetica" pitchFamily="34" charset="0"/>
              <a:ea typeface="ヒラギノ角ゴ ProN W3" pitchFamily="-84" charset="-128"/>
              <a:sym typeface="Helvetica" pitchFamily="34" charset="0"/>
            </a:endParaRPr>
          </a:p>
        </p:txBody>
      </p:sp>
      <p:sp>
        <p:nvSpPr>
          <p:cNvPr id="15366" name="Datumsplatzhalter 6"/>
          <p:cNvSpPr txBox="1">
            <a:spLocks/>
          </p:cNvSpPr>
          <p:nvPr/>
        </p:nvSpPr>
        <p:spPr bwMode="auto">
          <a:xfrm>
            <a:off x="457200" y="6376988"/>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a16="http://schemas.microsoft.com/office/drawing/2014/main" id="{26F23A71-4F3C-4DC9-8B72-AE391E27E8B4}"/>
              </a:ext>
            </a:extLst>
          </p:cNvPr>
          <p:cNvSpPr txBox="1"/>
          <p:nvPr/>
        </p:nvSpPr>
        <p:spPr>
          <a:xfrm>
            <a:off x="1550204" y="2864160"/>
            <a:ext cx="4359783" cy="415498"/>
          </a:xfrm>
          <a:prstGeom prst="rect">
            <a:avLst/>
          </a:prstGeom>
          <a:solidFill>
            <a:schemeClr val="bg1"/>
          </a:solidFill>
        </p:spPr>
        <p:txBody>
          <a:bodyPr wrap="square" rtlCol="0">
            <a:spAutoFit/>
          </a:bodyPr>
          <a:lstStyle/>
          <a:p>
            <a:pPr algn="ctr"/>
            <a:r>
              <a:rPr lang="de-CH" sz="1000" b="1" dirty="0">
                <a:latin typeface="Arial Black" panose="020B0A04020102020204" pitchFamily="34" charset="0"/>
                <a:cs typeface="Calibri" panose="020F0502020204030204" pitchFamily="34" charset="0"/>
              </a:rPr>
              <a:t>Noten der 6. Klasse bis zu den Sportferien</a:t>
            </a:r>
          </a:p>
          <a:p>
            <a:pPr algn="ctr"/>
            <a:r>
              <a:rPr lang="de-CH" sz="1000" b="1" dirty="0">
                <a:latin typeface="Arial Black" panose="020B0A04020102020204" pitchFamily="34" charset="0"/>
                <a:cs typeface="Calibri" panose="020F0502020204030204" pitchFamily="34" charset="0"/>
              </a:rPr>
              <a:t>(in </a:t>
            </a:r>
            <a:r>
              <a:rPr lang="de-CH" sz="1000" b="1" dirty="0" err="1">
                <a:latin typeface="Arial Black" panose="020B0A04020102020204" pitchFamily="34" charset="0"/>
                <a:cs typeface="Calibri" panose="020F0502020204030204" pitchFamily="34" charset="0"/>
              </a:rPr>
              <a:t>Zehntelsnoten</a:t>
            </a:r>
            <a:r>
              <a:rPr lang="de-CH" sz="1000" b="1" dirty="0">
                <a:latin typeface="Arial Black" panose="020B0A04020102020204" pitchFamily="34" charset="0"/>
                <a:cs typeface="Calibri" panose="020F0502020204030204" pitchFamily="34" charset="0"/>
              </a:rPr>
              <a:t> ausgedrückt)</a:t>
            </a:r>
          </a:p>
        </p:txBody>
      </p:sp>
      <p:pic>
        <p:nvPicPr>
          <p:cNvPr id="6" name="Grafik 5">
            <a:extLst>
              <a:ext uri="{FF2B5EF4-FFF2-40B4-BE49-F238E27FC236}">
                <a16:creationId xmlns:a16="http://schemas.microsoft.com/office/drawing/2014/main" id="{03497AB4-6D1E-44D2-927C-CF659BF35253}"/>
              </a:ext>
            </a:extLst>
          </p:cNvPr>
          <p:cNvPicPr>
            <a:picLocks noChangeAspect="1"/>
          </p:cNvPicPr>
          <p:nvPr/>
        </p:nvPicPr>
        <p:blipFill>
          <a:blip r:embed="rId4"/>
          <a:stretch>
            <a:fillRect/>
          </a:stretch>
        </p:blipFill>
        <p:spPr>
          <a:xfrm>
            <a:off x="890587" y="1631445"/>
            <a:ext cx="6637678" cy="2756397"/>
          </a:xfrm>
          <a:prstGeom prst="rect">
            <a:avLst/>
          </a:prstGeom>
        </p:spPr>
      </p:pic>
      <p:sp>
        <p:nvSpPr>
          <p:cNvPr id="7" name="Ellipse 6">
            <a:extLst>
              <a:ext uri="{FF2B5EF4-FFF2-40B4-BE49-F238E27FC236}">
                <a16:creationId xmlns:a16="http://schemas.microsoft.com/office/drawing/2014/main" id="{078C06F9-C0DF-444B-8A9B-E674BD4AB069}"/>
              </a:ext>
            </a:extLst>
          </p:cNvPr>
          <p:cNvSpPr/>
          <p:nvPr/>
        </p:nvSpPr>
        <p:spPr bwMode="auto">
          <a:xfrm>
            <a:off x="5714261" y="1649517"/>
            <a:ext cx="1926454" cy="10975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cxnSp>
        <p:nvCxnSpPr>
          <p:cNvPr id="13" name="Gerade Verbindung mit Pfeil 12">
            <a:extLst>
              <a:ext uri="{FF2B5EF4-FFF2-40B4-BE49-F238E27FC236}">
                <a16:creationId xmlns:a16="http://schemas.microsoft.com/office/drawing/2014/main" id="{003980BC-6576-44CC-A720-8889DE971E49}"/>
              </a:ext>
            </a:extLst>
          </p:cNvPr>
          <p:cNvCxnSpPr/>
          <p:nvPr/>
        </p:nvCxnSpPr>
        <p:spPr bwMode="auto">
          <a:xfrm flipH="1">
            <a:off x="5149049" y="2765093"/>
            <a:ext cx="1322772" cy="1857027"/>
          </a:xfrm>
          <a:prstGeom prst="straightConnector1">
            <a:avLst/>
          </a:prstGeom>
          <a:solidFill>
            <a:srgbClr val="FFFFFF"/>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Pfeil: nach rechts 15">
            <a:extLst>
              <a:ext uri="{FF2B5EF4-FFF2-40B4-BE49-F238E27FC236}">
                <a16:creationId xmlns:a16="http://schemas.microsoft.com/office/drawing/2014/main" id="{A7CBAD64-E09B-4E5D-9382-F6C52F01689D}"/>
              </a:ext>
            </a:extLst>
          </p:cNvPr>
          <p:cNvSpPr/>
          <p:nvPr/>
        </p:nvSpPr>
        <p:spPr bwMode="auto">
          <a:xfrm>
            <a:off x="3802602" y="4618654"/>
            <a:ext cx="355106" cy="45719"/>
          </a:xfrm>
          <a:prstGeom prst="rightArrow">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0" name="Pfeil: nach rechts 19">
            <a:extLst>
              <a:ext uri="{FF2B5EF4-FFF2-40B4-BE49-F238E27FC236}">
                <a16:creationId xmlns:a16="http://schemas.microsoft.com/office/drawing/2014/main" id="{9B70E060-BEAE-4FCA-BCAA-ECB9602ADB70}"/>
              </a:ext>
            </a:extLst>
          </p:cNvPr>
          <p:cNvSpPr/>
          <p:nvPr/>
        </p:nvSpPr>
        <p:spPr bwMode="auto">
          <a:xfrm>
            <a:off x="3802602" y="4968670"/>
            <a:ext cx="355106" cy="45719"/>
          </a:xfrm>
          <a:prstGeom prst="rightArrow">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1" name="Pfeil: nach rechts 20">
            <a:extLst>
              <a:ext uri="{FF2B5EF4-FFF2-40B4-BE49-F238E27FC236}">
                <a16:creationId xmlns:a16="http://schemas.microsoft.com/office/drawing/2014/main" id="{EB4094F9-DC8C-4BB5-BD8F-245A266B9DAC}"/>
              </a:ext>
            </a:extLst>
          </p:cNvPr>
          <p:cNvSpPr/>
          <p:nvPr/>
        </p:nvSpPr>
        <p:spPr bwMode="auto">
          <a:xfrm>
            <a:off x="3802602" y="5318686"/>
            <a:ext cx="355106" cy="45719"/>
          </a:xfrm>
          <a:prstGeom prst="rightArrow">
            <a:avLst/>
          </a:pr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endParaRPr>
          </a:p>
        </p:txBody>
      </p:sp>
    </p:spTree>
    <p:extLst>
      <p:ext uri="{BB962C8B-B14F-4D97-AF65-F5344CB8AC3E}">
        <p14:creationId xmlns:p14="http://schemas.microsoft.com/office/powerpoint/2010/main" val="17857052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1417638"/>
            <a:ext cx="8378825" cy="538753"/>
          </a:xfrm>
        </p:spPr>
        <p:txBody>
          <a:bodyPr/>
          <a:lstStyle/>
          <a:p>
            <a:pPr marL="342900" indent="-342900" algn="l"/>
            <a:r>
              <a:rPr lang="de-CH" altLang="de-DE" b="1" dirty="0"/>
              <a:t>Spezielle Fälle</a:t>
            </a:r>
            <a:endParaRPr lang="de-CH" altLang="de-DE" b="1" i="0" dirty="0"/>
          </a:p>
        </p:txBody>
      </p:sp>
      <p:sp>
        <p:nvSpPr>
          <p:cNvPr id="20484" name="Foliennummernplatzhalt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r" eaLnBrk="1" hangingPunct="1">
              <a:spcBef>
                <a:spcPct val="0"/>
              </a:spcBef>
              <a:defRPr/>
            </a:pPr>
            <a:fld id="{DA2B9729-E02B-4E46-86F8-292A058C5B16}" type="slidenum">
              <a:rPr lang="de-CH" altLang="de-DE" sz="1200" i="0">
                <a:solidFill>
                  <a:schemeClr val="tx1"/>
                </a:solidFill>
                <a:latin typeface="+mj-lt"/>
                <a:ea typeface="ヒラギノ角ゴ ProN W3" pitchFamily="-84" charset="-128"/>
                <a:sym typeface="Helvetica" pitchFamily="34" charset="0"/>
              </a:rPr>
              <a:pPr algn="r" eaLnBrk="1" hangingPunct="1">
                <a:spcBef>
                  <a:spcPct val="0"/>
                </a:spcBef>
                <a:defRPr/>
              </a:pPr>
              <a:t>9</a:t>
            </a:fld>
            <a:endParaRPr lang="de-CH" altLang="de-DE" sz="1200" i="0" dirty="0">
              <a:solidFill>
                <a:schemeClr val="tx1"/>
              </a:solidFill>
              <a:latin typeface="+mj-lt"/>
              <a:ea typeface="ヒラギノ角ゴ ProN W3" pitchFamily="-84" charset="-128"/>
              <a:sym typeface="Helvetica" pitchFamily="34" charset="0"/>
            </a:endParaRPr>
          </a:p>
        </p:txBody>
      </p:sp>
      <p:sp>
        <p:nvSpPr>
          <p:cNvPr id="7" name="Inhaltsplatzhalter 2"/>
          <p:cNvSpPr>
            <a:spLocks noGrp="1"/>
          </p:cNvSpPr>
          <p:nvPr>
            <p:ph idx="1"/>
          </p:nvPr>
        </p:nvSpPr>
        <p:spPr>
          <a:xfrm>
            <a:off x="457200" y="2205038"/>
            <a:ext cx="8229600" cy="4066453"/>
          </a:xfrm>
        </p:spPr>
        <p:txBody>
          <a:bodyPr/>
          <a:lstStyle/>
          <a:p>
            <a:pPr>
              <a:defRPr/>
            </a:pPr>
            <a:r>
              <a:rPr lang="de-CH" sz="1800" b="1" i="0" dirty="0">
                <a:solidFill>
                  <a:schemeClr val="tx1"/>
                </a:solidFill>
              </a:rPr>
              <a:t>	z. B. bei Schulwechsel, längerer Krankheit, schwierigen familiären Verhältnissen, Fremdsprachigkeit usw.</a:t>
            </a:r>
          </a:p>
          <a:p>
            <a:pPr>
              <a:defRPr/>
            </a:pPr>
            <a:endParaRPr lang="de-CH" sz="1800" i="0" dirty="0">
              <a:solidFill>
                <a:schemeClr val="tx1"/>
              </a:solidFill>
            </a:endParaRPr>
          </a:p>
          <a:p>
            <a:pPr>
              <a:buFont typeface="Arial" panose="020B0604020202020204" pitchFamily="34" charset="0"/>
              <a:buChar char="•"/>
              <a:defRPr/>
            </a:pPr>
            <a:r>
              <a:rPr lang="de-CH" sz="1800" i="0" dirty="0">
                <a:solidFill>
                  <a:schemeClr val="tx1"/>
                </a:solidFill>
              </a:rPr>
              <a:t>Die Klassenlehrperson bespricht Situation mit den Eltern und dem Kind und stellt anlässlich der Übertritts-Notenkonferenz im März einen begründeten Antrag an die Schulleitungskonferenz </a:t>
            </a:r>
            <a:r>
              <a:rPr lang="de-CH" sz="1800" i="0" dirty="0" err="1">
                <a:solidFill>
                  <a:schemeClr val="tx1"/>
                </a:solidFill>
              </a:rPr>
              <a:t>Gäu</a:t>
            </a:r>
            <a:r>
              <a:rPr lang="de-CH" sz="1800" i="0" dirty="0">
                <a:solidFill>
                  <a:schemeClr val="tx1"/>
                </a:solidFill>
              </a:rPr>
              <a:t>.</a:t>
            </a:r>
          </a:p>
          <a:p>
            <a:pPr>
              <a:defRPr/>
            </a:pPr>
            <a:endParaRPr lang="de-CH" sz="1800" i="0" dirty="0">
              <a:solidFill>
                <a:schemeClr val="tx1"/>
              </a:solidFill>
            </a:endParaRPr>
          </a:p>
          <a:p>
            <a:pPr>
              <a:buFont typeface="Arial" panose="020B0604020202020204" pitchFamily="34" charset="0"/>
              <a:buChar char="•"/>
              <a:defRPr/>
            </a:pPr>
            <a:r>
              <a:rPr lang="de-CH" sz="1800" i="0" dirty="0">
                <a:solidFill>
                  <a:schemeClr val="tx1"/>
                </a:solidFill>
              </a:rPr>
              <a:t>Die Schulleitungskonferenz fällt Ende April den abschliessenden Entscheid, ob in speziellen Fällen von den zuteilenden Notenwerten abgewichen wird.</a:t>
            </a:r>
          </a:p>
        </p:txBody>
      </p:sp>
      <p:sp>
        <p:nvSpPr>
          <p:cNvPr id="31749" name="Datumsplatzhalter 6"/>
          <p:cNvSpPr txBox="1">
            <a:spLocks/>
          </p:cNvSpPr>
          <p:nvPr/>
        </p:nvSpPr>
        <p:spPr bwMode="auto">
          <a:xfrm>
            <a:off x="457200" y="6356350"/>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1pPr>
            <a:lvl2pPr marL="4064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2pPr>
            <a:lvl3pPr marL="8636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3pPr>
            <a:lvl4pPr marL="13208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4pPr>
            <a:lvl5pPr marL="1778000" indent="50800" algn="ctr" eaLnBrk="0" hangingPunct="0">
              <a:spcBef>
                <a:spcPts val="600"/>
              </a:spcBef>
              <a:defRPr sz="2400" i="1">
                <a:solidFill>
                  <a:srgbClr val="878787"/>
                </a:solidFill>
                <a:latin typeface="Verdana" pitchFamily="34" charset="0"/>
                <a:ea typeface="Verdana" pitchFamily="34" charset="0"/>
                <a:cs typeface="Verdana" pitchFamily="34" charset="0"/>
                <a:sym typeface="Verdana Italic" charset="0"/>
              </a:defRPr>
            </a:lvl5pPr>
            <a:lvl6pPr marL="22352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6pPr>
            <a:lvl7pPr marL="26924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7pPr>
            <a:lvl8pPr marL="31496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8pPr>
            <a:lvl9pPr marL="3606800" indent="50800" algn="ctr" eaLnBrk="0" fontAlgn="base" hangingPunct="0">
              <a:spcBef>
                <a:spcPts val="600"/>
              </a:spcBef>
              <a:spcAft>
                <a:spcPct val="0"/>
              </a:spcAft>
              <a:defRPr sz="2400" i="1">
                <a:solidFill>
                  <a:srgbClr val="878787"/>
                </a:solidFill>
                <a:latin typeface="Verdana" pitchFamily="34" charset="0"/>
                <a:ea typeface="Verdana" pitchFamily="34" charset="0"/>
                <a:cs typeface="Verdana" pitchFamily="34" charset="0"/>
                <a:sym typeface="Verdana Italic" charset="0"/>
              </a:defRPr>
            </a:lvl9pPr>
          </a:lstStyle>
          <a:p>
            <a:pPr algn="l" eaLnBrk="1" hangingPunct="1">
              <a:spcBef>
                <a:spcPct val="0"/>
              </a:spcBef>
            </a:pPr>
            <a:r>
              <a:rPr lang="de-CH" altLang="de-DE" sz="1200" i="0" dirty="0">
                <a:solidFill>
                  <a:schemeClr val="tx1"/>
                </a:solidFill>
                <a:latin typeface="Helvetica" pitchFamily="34" charset="0"/>
                <a:ea typeface="ヒラギノ角ゴ ProN W3" pitchFamily="-84" charset="-128"/>
                <a:sym typeface="Helvetica" pitchFamily="34" charset="0"/>
              </a:rPr>
              <a:t>Informationsveranstaltung für Eltern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36402"/>
            <a:ext cx="5770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vsa">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elfolie">
      <a:majorFont>
        <a:latin typeface="Verdana Italic"/>
        <a:ea typeface="ヒラギノ角ゴ ProN W3"/>
        <a:cs typeface="ヒラギノ角ゴ ProN W3"/>
      </a:majorFont>
      <a:minorFont>
        <a:latin typeface="Verdana Italic"/>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Default - 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629D22A6DA354C90700E8B5814C575" ma:contentTypeVersion="12" ma:contentTypeDescription="Ein neues Dokument erstellen." ma:contentTypeScope="" ma:versionID="f34be04d32ec8d2b5ffb1a77271a65da">
  <xsd:schema xmlns:xsd="http://www.w3.org/2001/XMLSchema" xmlns:xs="http://www.w3.org/2001/XMLSchema" xmlns:p="http://schemas.microsoft.com/office/2006/metadata/properties" xmlns:ns3="009300e2-3b41-4766-b2c9-0dc110fc6267" xmlns:ns4="6b292a65-9122-4aa8-9149-8349bdd7d529" targetNamespace="http://schemas.microsoft.com/office/2006/metadata/properties" ma:root="true" ma:fieldsID="21c06e421fcf5f3f75c0edd76fb60e52" ns3:_="" ns4:_="">
    <xsd:import namespace="009300e2-3b41-4766-b2c9-0dc110fc6267"/>
    <xsd:import namespace="6b292a65-9122-4aa8-9149-8349bdd7d5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300e2-3b41-4766-b2c9-0dc110fc62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292a65-9122-4aa8-9149-8349bdd7d529"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SharingHintHash" ma:index="14"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54FF94-8F71-4710-9D0B-716D491E5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300e2-3b41-4766-b2c9-0dc110fc6267"/>
    <ds:schemaRef ds:uri="6b292a65-9122-4aa8-9149-8349bdd7d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7DA225-6CCA-44D4-AB4B-5D1135C67817}">
  <ds:schemaRefs>
    <ds:schemaRef ds:uri="http://purl.org/dc/terms/"/>
    <ds:schemaRef ds:uri="http://schemas.openxmlformats.org/package/2006/metadata/core-properties"/>
    <ds:schemaRef ds:uri="009300e2-3b41-4766-b2c9-0dc110fc6267"/>
    <ds:schemaRef ds:uri="http://schemas.microsoft.com/office/2006/documentManagement/types"/>
    <ds:schemaRef ds:uri="http://schemas.microsoft.com/office/infopath/2007/PartnerControls"/>
    <ds:schemaRef ds:uri="http://purl.org/dc/elements/1.1/"/>
    <ds:schemaRef ds:uri="http://schemas.microsoft.com/office/2006/metadata/properties"/>
    <ds:schemaRef ds:uri="6b292a65-9122-4aa8-9149-8349bdd7d529"/>
    <ds:schemaRef ds:uri="http://www.w3.org/XML/1998/namespace"/>
    <ds:schemaRef ds:uri="http://purl.org/dc/dcmitype/"/>
  </ds:schemaRefs>
</ds:datastoreItem>
</file>

<file path=customXml/itemProps3.xml><?xml version="1.0" encoding="utf-8"?>
<ds:datastoreItem xmlns:ds="http://schemas.openxmlformats.org/officeDocument/2006/customXml" ds:itemID="{1CEDFDB0-2937-4FF0-B008-8C1404BCFC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2147</Words>
  <Application>Microsoft Office PowerPoint</Application>
  <PresentationFormat>Bildschirmpräsentation (4:3)</PresentationFormat>
  <Paragraphs>395</Paragraphs>
  <Slides>25</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Arial Black</vt:lpstr>
      <vt:lpstr>Calibri</vt:lpstr>
      <vt:lpstr>Helvetica</vt:lpstr>
      <vt:lpstr>Symbol</vt:lpstr>
      <vt:lpstr>Verdana</vt:lpstr>
      <vt:lpstr>Verdana Italic</vt:lpstr>
      <vt:lpstr>Designvsa</vt:lpstr>
      <vt:lpstr>Der Übertritt von der Primarschule in die Sekundarschule</vt:lpstr>
      <vt:lpstr>Ablauf und Themen</vt:lpstr>
      <vt:lpstr>Prozess Übertrittsverfahren</vt:lpstr>
      <vt:lpstr>Das Verfahren</vt:lpstr>
      <vt:lpstr>Zeitlicher Ablauf</vt:lpstr>
      <vt:lpstr>Zeitlicher Ablauf</vt:lpstr>
      <vt:lpstr>Kriterien für den Übertritt</vt:lpstr>
      <vt:lpstr>PowerPoint-Präsentation</vt:lpstr>
      <vt:lpstr>Spezielle Fälle</vt:lpstr>
      <vt:lpstr>Kontrollprüfung </vt:lpstr>
      <vt:lpstr>Entscheidungs-Prozess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Kanton Solothurn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Yolanda</dc:creator>
  <cp:lastModifiedBy>Christian Bär</cp:lastModifiedBy>
  <cp:revision>313</cp:revision>
  <cp:lastPrinted>2020-06-15T06:14:19Z</cp:lastPrinted>
  <dcterms:created xsi:type="dcterms:W3CDTF">2013-10-23T10:08:45Z</dcterms:created>
  <dcterms:modified xsi:type="dcterms:W3CDTF">2020-09-01T16:07:51Z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0x010100F8629D22A6DA354C90700E8B5814C575</vt:lpwstr>
  </property>
</Properties>
</file>